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6"/>
  </p:notesMasterIdLst>
  <p:handoutMasterIdLst>
    <p:handoutMasterId r:id="rId57"/>
  </p:handoutMasterIdLst>
  <p:sldIdLst>
    <p:sldId id="277" r:id="rId5"/>
    <p:sldId id="306" r:id="rId6"/>
    <p:sldId id="309" r:id="rId7"/>
    <p:sldId id="349" r:id="rId8"/>
    <p:sldId id="330" r:id="rId9"/>
    <p:sldId id="322" r:id="rId10"/>
    <p:sldId id="312" r:id="rId11"/>
    <p:sldId id="311" r:id="rId12"/>
    <p:sldId id="318" r:id="rId13"/>
    <p:sldId id="331" r:id="rId14"/>
    <p:sldId id="342" r:id="rId15"/>
    <p:sldId id="340" r:id="rId16"/>
    <p:sldId id="316" r:id="rId17"/>
    <p:sldId id="315" r:id="rId18"/>
    <p:sldId id="350" r:id="rId19"/>
    <p:sldId id="351" r:id="rId20"/>
    <p:sldId id="353" r:id="rId21"/>
    <p:sldId id="323" r:id="rId22"/>
    <p:sldId id="333" r:id="rId23"/>
    <p:sldId id="329" r:id="rId24"/>
    <p:sldId id="321" r:id="rId25"/>
    <p:sldId id="327" r:id="rId26"/>
    <p:sldId id="319" r:id="rId27"/>
    <p:sldId id="343" r:id="rId28"/>
    <p:sldId id="352" r:id="rId29"/>
    <p:sldId id="314" r:id="rId30"/>
    <p:sldId id="347" r:id="rId31"/>
    <p:sldId id="339" r:id="rId32"/>
    <p:sldId id="334" r:id="rId33"/>
    <p:sldId id="325" r:id="rId34"/>
    <p:sldId id="320" r:id="rId35"/>
    <p:sldId id="324" r:id="rId36"/>
    <p:sldId id="335" r:id="rId37"/>
    <p:sldId id="326" r:id="rId38"/>
    <p:sldId id="345" r:id="rId39"/>
    <p:sldId id="344" r:id="rId40"/>
    <p:sldId id="346" r:id="rId41"/>
    <p:sldId id="289" r:id="rId42"/>
    <p:sldId id="292" r:id="rId43"/>
    <p:sldId id="287" r:id="rId44"/>
    <p:sldId id="336" r:id="rId45"/>
    <p:sldId id="290" r:id="rId46"/>
    <p:sldId id="337" r:id="rId47"/>
    <p:sldId id="259" r:id="rId48"/>
    <p:sldId id="285" r:id="rId49"/>
    <p:sldId id="307" r:id="rId50"/>
    <p:sldId id="283" r:id="rId51"/>
    <p:sldId id="313" r:id="rId52"/>
    <p:sldId id="280" r:id="rId53"/>
    <p:sldId id="317" r:id="rId54"/>
    <p:sldId id="282" r:id="rId5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150" autoAdjust="0"/>
    <p:restoredTop sz="96228" autoAdjust="0"/>
  </p:normalViewPr>
  <p:slideViewPr>
    <p:cSldViewPr snapToGrid="0">
      <p:cViewPr varScale="1">
        <p:scale>
          <a:sx n="98" d="100"/>
          <a:sy n="98" d="100"/>
        </p:scale>
        <p:origin x="224" y="704"/>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6"/>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A014-4330-8CE5-F97805A4DDE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A014-4330-8CE5-F97805A4DDEB}"/>
            </c:ext>
          </c:extLst>
        </c:ser>
        <c:ser>
          <c:idx val="2"/>
          <c:order val="2"/>
          <c:tx>
            <c:strRef>
              <c:f>Sheet1!$D$1</c:f>
              <c:strCache>
                <c:ptCount val="1"/>
                <c:pt idx="0">
                  <c:v>Series 1</c:v>
                </c:pt>
              </c:strCache>
            </c:strRef>
          </c:tx>
          <c:spPr>
            <a:solidFill>
              <a:schemeClr val="accent5"/>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A014-4330-8CE5-F97805A4DDEB}"/>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4F9664-0995-46AF-9244-23B82D5C6C7B}" type="datetime1">
              <a:rPr lang="en-GB" smtClean="0"/>
              <a:t>14/11/2022</a:t>
            </a:fld>
            <a:endParaRPr lang="en-GB"/>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441243-E346-4AF8-A8BE-A00B651C5070}" type="slidenum">
              <a:rPr lang="en-GB" smtClean="0"/>
              <a:t>‹#›</a:t>
            </a:fld>
            <a:endParaRPr lang="en-GB"/>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FEB9C-BBEB-4963-B3D4-C2A0BBEEE4A5}" type="datetime1">
              <a:rPr lang="en-GB" smtClean="0"/>
              <a:pPr/>
              <a:t>14/11/2022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59A8F8-ADC6-401C-83FE-1703170D9E28}" type="slidenum">
              <a:rPr lang="en-GB" noProof="0" smtClean="0"/>
              <a:t>‹#›</a:t>
            </a:fld>
            <a:endParaRPr lang="en-GB" noProof="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1</a:t>
            </a:fld>
            <a:endParaRPr lang="en-GB"/>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45</a:t>
            </a:fld>
            <a:endParaRPr lang="en-GB"/>
          </a:p>
        </p:txBody>
      </p:sp>
    </p:spTree>
    <p:extLst>
      <p:ext uri="{BB962C8B-B14F-4D97-AF65-F5344CB8AC3E}">
        <p14:creationId xmlns:p14="http://schemas.microsoft.com/office/powerpoint/2010/main" val="2138478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46</a:t>
            </a:fld>
            <a:endParaRPr lang="en-GB"/>
          </a:p>
        </p:txBody>
      </p:sp>
    </p:spTree>
    <p:extLst>
      <p:ext uri="{BB962C8B-B14F-4D97-AF65-F5344CB8AC3E}">
        <p14:creationId xmlns:p14="http://schemas.microsoft.com/office/powerpoint/2010/main" val="2417870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47</a:t>
            </a:fld>
            <a:endParaRPr lang="en-GB"/>
          </a:p>
        </p:txBody>
      </p:sp>
    </p:spTree>
    <p:extLst>
      <p:ext uri="{BB962C8B-B14F-4D97-AF65-F5344CB8AC3E}">
        <p14:creationId xmlns:p14="http://schemas.microsoft.com/office/powerpoint/2010/main" val="2205466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49</a:t>
            </a:fld>
            <a:endParaRPr lang="en-GB"/>
          </a:p>
        </p:txBody>
      </p:sp>
    </p:spTree>
    <p:extLst>
      <p:ext uri="{BB962C8B-B14F-4D97-AF65-F5344CB8AC3E}">
        <p14:creationId xmlns:p14="http://schemas.microsoft.com/office/powerpoint/2010/main" val="413488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51</a:t>
            </a:fld>
            <a:endParaRPr lang="en-GB"/>
          </a:p>
        </p:txBody>
      </p:sp>
    </p:spTree>
    <p:extLst>
      <p:ext uri="{BB962C8B-B14F-4D97-AF65-F5344CB8AC3E}">
        <p14:creationId xmlns:p14="http://schemas.microsoft.com/office/powerpoint/2010/main" val="374790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a:t>
            </a:fld>
            <a:endParaRPr lang="en-GB"/>
          </a:p>
        </p:txBody>
      </p:sp>
    </p:spTree>
    <p:extLst>
      <p:ext uri="{BB962C8B-B14F-4D97-AF65-F5344CB8AC3E}">
        <p14:creationId xmlns:p14="http://schemas.microsoft.com/office/powerpoint/2010/main" val="152314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sea we are working on. </a:t>
            </a:r>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3</a:t>
            </a:fld>
            <a:endParaRPr lang="en-GB" noProof="0"/>
          </a:p>
        </p:txBody>
      </p:sp>
    </p:spTree>
    <p:extLst>
      <p:ext uri="{BB962C8B-B14F-4D97-AF65-F5344CB8AC3E}">
        <p14:creationId xmlns:p14="http://schemas.microsoft.com/office/powerpoint/2010/main" val="149751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38</a:t>
            </a:fld>
            <a:endParaRPr lang="en-GB"/>
          </a:p>
        </p:txBody>
      </p:sp>
    </p:spTree>
    <p:extLst>
      <p:ext uri="{BB962C8B-B14F-4D97-AF65-F5344CB8AC3E}">
        <p14:creationId xmlns:p14="http://schemas.microsoft.com/office/powerpoint/2010/main" val="289845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39</a:t>
            </a:fld>
            <a:endParaRPr lang="en-GB"/>
          </a:p>
        </p:txBody>
      </p:sp>
    </p:spTree>
    <p:extLst>
      <p:ext uri="{BB962C8B-B14F-4D97-AF65-F5344CB8AC3E}">
        <p14:creationId xmlns:p14="http://schemas.microsoft.com/office/powerpoint/2010/main" val="3224324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40</a:t>
            </a:fld>
            <a:endParaRPr lang="en-GB"/>
          </a:p>
        </p:txBody>
      </p:sp>
    </p:spTree>
    <p:extLst>
      <p:ext uri="{BB962C8B-B14F-4D97-AF65-F5344CB8AC3E}">
        <p14:creationId xmlns:p14="http://schemas.microsoft.com/office/powerpoint/2010/main" val="165617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42</a:t>
            </a:fld>
            <a:endParaRPr lang="en-GB"/>
          </a:p>
        </p:txBody>
      </p:sp>
    </p:spTree>
    <p:extLst>
      <p:ext uri="{BB962C8B-B14F-4D97-AF65-F5344CB8AC3E}">
        <p14:creationId xmlns:p14="http://schemas.microsoft.com/office/powerpoint/2010/main" val="3564959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43</a:t>
            </a:fld>
            <a:endParaRPr lang="en-GB"/>
          </a:p>
        </p:txBody>
      </p:sp>
    </p:spTree>
    <p:extLst>
      <p:ext uri="{BB962C8B-B14F-4D97-AF65-F5344CB8AC3E}">
        <p14:creationId xmlns:p14="http://schemas.microsoft.com/office/powerpoint/2010/main" val="202172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44</a:t>
            </a:fld>
            <a:endParaRPr lang="en-GB"/>
          </a:p>
        </p:txBody>
      </p:sp>
    </p:spTree>
    <p:extLst>
      <p:ext uri="{BB962C8B-B14F-4D97-AF65-F5344CB8AC3E}">
        <p14:creationId xmlns:p14="http://schemas.microsoft.com/office/powerpoint/2010/main" val="3952739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rtlCol="0" anchor="b" anchorCtr="0">
            <a:normAutofit/>
          </a:bodyPr>
          <a:lstStyle>
            <a:lvl1pPr algn="ctr">
              <a:defRPr sz="440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rtlCol="0">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rtlCol="0">
            <a:normAutofit/>
          </a:bodyPr>
          <a:lstStyle>
            <a:lvl1pPr>
              <a:defRPr sz="1000"/>
            </a:lvl1pPr>
          </a:lstStyle>
          <a:p>
            <a:pPr rtl="0"/>
            <a:r>
              <a:rPr lang="en-GB" noProof="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rtlCol="0">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rtlCol="0">
            <a:normAutofit/>
          </a:bodyPr>
          <a:lstStyle>
            <a:lvl1pPr>
              <a:defRPr sz="1000"/>
            </a:lvl1pPr>
          </a:lstStyle>
          <a:p>
            <a:pPr rtl="0"/>
            <a:r>
              <a:rPr lang="en-GB" noProof="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rtlCol="0">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rtlCol="0">
            <a:normAutofit/>
          </a:bodyPr>
          <a:lstStyle>
            <a:lvl1pPr>
              <a:defRPr sz="1000"/>
            </a:lvl1pPr>
          </a:lstStyle>
          <a:p>
            <a:pPr rtl="0"/>
            <a:r>
              <a:rPr lang="en-GB" noProof="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rtlCol="0">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rtlCol="0">
            <a:normAutofit/>
          </a:bodyPr>
          <a:lstStyle>
            <a:lvl1pPr>
              <a:defRPr sz="1000"/>
            </a:lvl1pPr>
          </a:lstStyle>
          <a:p>
            <a:pPr rtl="0"/>
            <a:r>
              <a:rPr lang="en-GB" noProof="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rtlCol="0">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rtlCol="0">
            <a:normAutofit/>
          </a:bodyPr>
          <a:lstStyle>
            <a:lvl1pPr>
              <a:defRPr sz="1000"/>
            </a:lvl1pPr>
          </a:lstStyle>
          <a:p>
            <a:pPr rtl="0"/>
            <a:r>
              <a:rPr lang="en-GB" noProof="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rtlCol="0">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rtlCol="0"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rtlCol="0"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rtlCol="0"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rtlCol="0"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rtlCol="0"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rtlCol="0">
            <a:normAutofit/>
          </a:bodyPr>
          <a:lstStyle>
            <a:lvl1pPr>
              <a:defRPr sz="3000" baseline="0"/>
            </a:lvl1pPr>
          </a:lstStyle>
          <a:p>
            <a:pPr rtl="0"/>
            <a:r>
              <a:rPr lang="en-US" noProof="0"/>
              <a:t>Click to edit Master title style</a:t>
            </a:r>
            <a:endParaRPr lang="en-GB" noProof="0"/>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rtlCol="0"/>
          <a:lstStyle>
            <a:lvl1pP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rtlCol="0" anchor="b" anchorCtr="0">
            <a:normAutofit/>
          </a:bodyPr>
          <a:lstStyle>
            <a:lvl1pPr>
              <a:defRPr sz="3000" baseline="0"/>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rtlCol="0"/>
          <a:lstStyle/>
          <a:p>
            <a:pPr rtl="0"/>
            <a:r>
              <a:rPr lang="en-US" noProof="0"/>
              <a:t>Click icon to add picture</a:t>
            </a:r>
            <a:endParaRPr lang="en-GB" noProof="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rtlCol="0"/>
          <a:lstStyle>
            <a:lvl1pPr>
              <a:defRPr>
                <a:solidFill>
                  <a:schemeClr val="bg1"/>
                </a:solidFill>
              </a:defRPr>
            </a:lvl1pPr>
          </a:lstStyle>
          <a:p>
            <a:pPr rtl="0"/>
            <a:r>
              <a:rPr lang="en-GB" noProof="0"/>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rtlCol="0"/>
          <a:lstStyle/>
          <a:p>
            <a:pPr rtl="0"/>
            <a:r>
              <a:rPr lang="en-GB" noProof="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rtlCol="0">
            <a:noAutofit/>
          </a:bodyPr>
          <a:lstStyle>
            <a:lvl1pPr>
              <a:defRPr sz="36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rtlCol="0"/>
          <a:lstStyle/>
          <a:p>
            <a:pPr rtl="0"/>
            <a:r>
              <a:rPr lang="en-GB" noProof="0"/>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rtlCol="0"/>
          <a:lstStyle>
            <a:lvl1pPr algn="r">
              <a:defRPr/>
            </a:lvl1pPr>
          </a:lstStyle>
          <a:p>
            <a:pPr rtl="0"/>
            <a:r>
              <a:rPr lang="en-GB" noProof="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rtlCol="0"/>
          <a:lstStyle/>
          <a:p>
            <a:pPr rtl="0"/>
            <a:r>
              <a:rPr lang="en-US" noProof="0"/>
              <a:t>Click icon to add picture</a:t>
            </a:r>
            <a:endParaRPr lang="en-GB" noProof="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rtlCol="0">
            <a:no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rtlCol="0">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rtlCol="0"/>
          <a:lstStyle/>
          <a:p>
            <a:pPr rtl="0"/>
            <a:r>
              <a:rPr lang="en-US" noProof="0"/>
              <a:t>Click icon to add picture</a:t>
            </a:r>
            <a:endParaRPr lang="en-GB" noProof="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rtlCol="0">
            <a:norm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rtlCol="0"/>
          <a:lstStyle/>
          <a:p>
            <a:pPr rtl="0"/>
            <a:r>
              <a:rPr lang="en-US" noProof="0"/>
              <a:t>Click icon to add picture</a:t>
            </a:r>
            <a:endParaRPr lang="en-GB" noProof="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rtlCol="0"/>
          <a:lstStyle>
            <a:lvl1pPr>
              <a:defRPr>
                <a:solidFill>
                  <a:schemeClr val="bg1">
                    <a:lumMod val="50000"/>
                  </a:schemeClr>
                </a:solidFill>
              </a:defRPr>
            </a:lvl1pPr>
          </a:lstStyle>
          <a:p>
            <a:pPr rtl="0"/>
            <a:r>
              <a:rPr lang="en-GB" noProof="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rtlCol="0" anchor="b">
            <a:normAutofit/>
          </a:bodyPr>
          <a:lstStyle>
            <a:lvl1pPr algn="ctr">
              <a:defRPr sz="3000" baseline="0"/>
            </a:lvl1pPr>
          </a:lstStyle>
          <a:p>
            <a:pPr rtl="0"/>
            <a:r>
              <a:rPr lang="en-GB" noProof="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rtlCol="0">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rtlCol="0" anchor="b" anchorCtr="0">
            <a:normAutofit/>
          </a:bodyPr>
          <a:lstStyle>
            <a:lvl1pPr>
              <a:lnSpc>
                <a:spcPts val="4000"/>
              </a:lnSpc>
              <a:defRPr sz="2800" spc="20" baseline="0">
                <a:latin typeface="+mn-lt"/>
              </a:defRPr>
            </a:lvl1pPr>
          </a:lstStyle>
          <a:p>
            <a:pPr rtl="0"/>
            <a:r>
              <a:rPr lang="en-US" noProof="0"/>
              <a:t>Click to edit Master title style</a:t>
            </a:r>
            <a:endParaRPr lang="en-GB" noProof="0"/>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rtlCol="0"/>
          <a:lstStyle/>
          <a:p>
            <a:pPr rtl="0"/>
            <a:r>
              <a:rPr lang="en-US" noProof="0"/>
              <a:t>Click icon to add picture</a:t>
            </a:r>
            <a:endParaRPr lang="en-GB" noProof="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rtlCol="0">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rtlCol="0"/>
          <a:lstStyle>
            <a:lvl1pPr>
              <a:defRPr>
                <a:solidFill>
                  <a:schemeClr val="bg1"/>
                </a:solidFill>
              </a:defRPr>
            </a:lvl1pPr>
          </a:lstStyle>
          <a:p>
            <a:pPr rtl="0"/>
            <a:r>
              <a:rPr lang="en-GB" noProof="0"/>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rtlCol="0"/>
          <a:lstStyle>
            <a:lvl1pPr algn="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noProof="0" smtClean="0"/>
              <a:t>‹#›</a:t>
            </a:fld>
            <a:endParaRPr lang="en-GB" noProof="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3uoGHrIg7_Y?feature=oembed" TargetMode="Externa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5018701"/>
            <a:ext cx="11430000" cy="914400"/>
          </a:xfrm>
        </p:spPr>
        <p:txBody>
          <a:bodyPr rtlCol="0" anchor="b" anchorCtr="0">
            <a:normAutofit fontScale="90000"/>
          </a:bodyPr>
          <a:lstStyle/>
          <a:p>
            <a:pPr rtl="0"/>
            <a:r>
              <a:rPr lang="en-GB" dirty="0"/>
              <a:t>Multi-fidelity experimental design </a:t>
            </a:r>
            <a:br>
              <a:rPr lang="en-GB" dirty="0"/>
            </a:br>
            <a:r>
              <a:rPr lang="en-GB" dirty="0"/>
              <a:t>for ice-sheet models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6044164"/>
            <a:ext cx="9144000" cy="457200"/>
          </a:xfrm>
        </p:spPr>
        <p:txBody>
          <a:bodyPr rtlCol="0" anchor="ctr">
            <a:normAutofit/>
          </a:bodyPr>
          <a:lstStyle/>
          <a:p>
            <a:pPr rtl="0"/>
            <a:r>
              <a:rPr lang="en-GB" dirty="0"/>
              <a:t>Pierre Thodoroff</a:t>
            </a:r>
          </a:p>
        </p:txBody>
      </p:sp>
      <p:pic>
        <p:nvPicPr>
          <p:cNvPr id="30" name="Picture Placeholder 29">
            <a:extLst>
              <a:ext uri="{FF2B5EF4-FFF2-40B4-BE49-F238E27FC236}">
                <a16:creationId xmlns:a16="http://schemas.microsoft.com/office/drawing/2014/main" id="{F0222DCB-44D7-40F7-8D5E-6EDA8F1429C6}"/>
              </a:ext>
            </a:extLst>
          </p:cNvPr>
          <p:cNvPicPr>
            <a:picLocks noGrp="1" noChangeAspect="1"/>
          </p:cNvPicPr>
          <p:nvPr>
            <p:ph type="pic" sz="quarter" idx="11"/>
          </p:nvPr>
        </p:nvPicPr>
        <p:blipFill>
          <a:blip r:embed="rId3"/>
          <a:srcRect/>
          <a:stretch/>
        </p:blipFill>
        <p:spPr>
          <a:xfrm>
            <a:off x="9220200" y="0"/>
            <a:ext cx="2971800" cy="4498848"/>
          </a:xfrm>
        </p:spPr>
      </p:pic>
      <p:pic>
        <p:nvPicPr>
          <p:cNvPr id="7" name="Picture Placeholder 6" descr="A picture containing snow, outdoor, nature, water&#10;&#10;Description automatically generated">
            <a:extLst>
              <a:ext uri="{FF2B5EF4-FFF2-40B4-BE49-F238E27FC236}">
                <a16:creationId xmlns:a16="http://schemas.microsoft.com/office/drawing/2014/main" id="{6CAA2D41-38EC-1ABC-A3F2-FF8A18CF328A}"/>
              </a:ext>
            </a:extLst>
          </p:cNvPr>
          <p:cNvPicPr>
            <a:picLocks noGrp="1" noChangeAspect="1"/>
          </p:cNvPicPr>
          <p:nvPr>
            <p:ph type="pic" sz="quarter" idx="10"/>
          </p:nvPr>
        </p:nvPicPr>
        <p:blipFill>
          <a:blip r:embed="rId4"/>
          <a:srcRect l="27407" r="27407"/>
          <a:stretch>
            <a:fillRect/>
          </a:stretch>
        </p:blipFill>
        <p:spPr>
          <a:xfrm>
            <a:off x="6155295" y="0"/>
            <a:ext cx="2971800" cy="4498848"/>
          </a:xfrm>
        </p:spPr>
      </p:pic>
      <p:pic>
        <p:nvPicPr>
          <p:cNvPr id="23" name="Picture Placeholder 22" descr="A picture containing nature, ice, wave&#10;&#10;Description automatically generated">
            <a:extLst>
              <a:ext uri="{FF2B5EF4-FFF2-40B4-BE49-F238E27FC236}">
                <a16:creationId xmlns:a16="http://schemas.microsoft.com/office/drawing/2014/main" id="{5F2E74D0-1AC8-75A8-9424-6BAC5E431D29}"/>
              </a:ext>
            </a:extLst>
          </p:cNvPr>
          <p:cNvPicPr>
            <a:picLocks noGrp="1" noChangeAspect="1"/>
          </p:cNvPicPr>
          <p:nvPr>
            <p:ph type="pic" sz="quarter" idx="13"/>
          </p:nvPr>
        </p:nvPicPr>
        <p:blipFill>
          <a:blip r:embed="rId5"/>
          <a:srcRect l="24084" r="24084"/>
          <a:stretch>
            <a:fillRect/>
          </a:stretch>
        </p:blipFill>
        <p:spPr/>
      </p:pic>
      <p:pic>
        <p:nvPicPr>
          <p:cNvPr id="28" name="Picture Placeholder 27" descr="A picture containing nature, ice, outdoor, snow&#10;&#10;Description automatically generated">
            <a:extLst>
              <a:ext uri="{FF2B5EF4-FFF2-40B4-BE49-F238E27FC236}">
                <a16:creationId xmlns:a16="http://schemas.microsoft.com/office/drawing/2014/main" id="{E08575A7-5F98-0B45-CBDD-C08A365D5C4E}"/>
              </a:ext>
            </a:extLst>
          </p:cNvPr>
          <p:cNvPicPr>
            <a:picLocks noGrp="1" noChangeAspect="1"/>
          </p:cNvPicPr>
          <p:nvPr>
            <p:ph type="pic" sz="quarter" idx="12"/>
          </p:nvPr>
        </p:nvPicPr>
        <p:blipFill>
          <a:blip r:embed="rId6"/>
          <a:srcRect l="26728" r="26728"/>
          <a:stretch>
            <a:fillRect/>
          </a:stretch>
        </p:blipFill>
        <p:spPr>
          <a:xfrm>
            <a:off x="8120" y="0"/>
            <a:ext cx="2971800"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err="1">
                <a:solidFill>
                  <a:srgbClr val="222222"/>
                </a:solidFill>
                <a:effectLst/>
                <a:latin typeface="Arial" panose="020B0604020202020204" pitchFamily="34" charset="0"/>
              </a:rPr>
              <a:t>GoaL</a:t>
            </a:r>
            <a:r>
              <a:rPr lang="en-CA" b="0" i="0" dirty="0">
                <a:solidFill>
                  <a:srgbClr val="222222"/>
                </a:solidFill>
                <a:effectLst/>
                <a:latin typeface="Arial" panose="020B0604020202020204" pitchFamily="34" charset="0"/>
              </a:rPr>
              <a:t>: predict Sea level increase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10</a:t>
            </a:fld>
            <a:endParaRPr lang="en-GB" noProof="0"/>
          </a:p>
        </p:txBody>
      </p:sp>
      <p:sp>
        <p:nvSpPr>
          <p:cNvPr id="5" name="TextBox 4">
            <a:extLst>
              <a:ext uri="{FF2B5EF4-FFF2-40B4-BE49-F238E27FC236}">
                <a16:creationId xmlns:a16="http://schemas.microsoft.com/office/drawing/2014/main" id="{1985C76F-8B05-F2AB-FAE3-62C55EBEBB10}"/>
              </a:ext>
            </a:extLst>
          </p:cNvPr>
          <p:cNvSpPr txBox="1"/>
          <p:nvPr/>
        </p:nvSpPr>
        <p:spPr>
          <a:xfrm>
            <a:off x="1004341" y="4488120"/>
            <a:ext cx="184731" cy="1077218"/>
          </a:xfrm>
          <a:prstGeom prst="rect">
            <a:avLst/>
          </a:prstGeom>
          <a:noFill/>
        </p:spPr>
        <p:txBody>
          <a:bodyPr wrap="none" rtlCol="0">
            <a:spAutoFit/>
          </a:bodyPr>
          <a:lstStyle/>
          <a:p>
            <a:pPr rtl="0">
              <a:spcBef>
                <a:spcPts val="0"/>
              </a:spcBef>
              <a:spcAft>
                <a:spcPts val="1200"/>
              </a:spcAft>
            </a:pPr>
            <a:endParaRPr lang="en-CA" sz="1800" b="0" i="0" u="none" strike="noStrike" dirty="0">
              <a:solidFill>
                <a:srgbClr val="595959"/>
              </a:solidFill>
              <a:effectLst/>
              <a:latin typeface="Arial" panose="020B0604020202020204" pitchFamily="34" charset="0"/>
            </a:endParaRPr>
          </a:p>
          <a:p>
            <a:br>
              <a:rPr lang="en-CA" dirty="0"/>
            </a:br>
            <a:endParaRPr lang="en-US" dirty="0"/>
          </a:p>
        </p:txBody>
      </p:sp>
      <p:sp>
        <p:nvSpPr>
          <p:cNvPr id="12" name="Content Placeholder 3">
            <a:extLst>
              <a:ext uri="{FF2B5EF4-FFF2-40B4-BE49-F238E27FC236}">
                <a16:creationId xmlns:a16="http://schemas.microsoft.com/office/drawing/2014/main" id="{76B14674-163B-A094-BCAD-01192B6476F9}"/>
              </a:ext>
            </a:extLst>
          </p:cNvPr>
          <p:cNvSpPr txBox="1">
            <a:spLocks/>
          </p:cNvSpPr>
          <p:nvPr/>
        </p:nvSpPr>
        <p:spPr>
          <a:xfrm>
            <a:off x="547247" y="1794507"/>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Run ice-sheet for 100 years and predict the contribution to sea level? </a:t>
            </a:r>
          </a:p>
          <a:p>
            <a:pPr marL="0" indent="0">
              <a:buNone/>
            </a:pPr>
            <a:endParaRPr lang="en-GB" sz="2400" dirty="0"/>
          </a:p>
          <a:p>
            <a:r>
              <a:rPr lang="en-GB" sz="2400" dirty="0"/>
              <a:t>High uncertainty over many parameters: bedrock, precipitation, future temperature.. </a:t>
            </a:r>
          </a:p>
          <a:p>
            <a:pPr marL="0" indent="0">
              <a:buNone/>
            </a:pPr>
            <a:endParaRPr lang="en-GB" sz="2400" dirty="0"/>
          </a:p>
          <a:p>
            <a:r>
              <a:rPr lang="en-GB" sz="2400" dirty="0"/>
              <a:t>Run the models over various input parameters. </a:t>
            </a:r>
          </a:p>
          <a:p>
            <a:endParaRPr lang="en-GB" sz="2400" dirty="0"/>
          </a:p>
          <a:p>
            <a:r>
              <a:rPr lang="en-GB" sz="2400" dirty="0"/>
              <a:t>Probabilistic estimate of increase in sea level. </a:t>
            </a:r>
          </a:p>
        </p:txBody>
      </p:sp>
    </p:spTree>
    <p:extLst>
      <p:ext uri="{BB962C8B-B14F-4D97-AF65-F5344CB8AC3E}">
        <p14:creationId xmlns:p14="http://schemas.microsoft.com/office/powerpoint/2010/main" val="296290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Computational constraints</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dirty="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11</a:t>
            </a:fld>
            <a:endParaRPr lang="en-GB" noProof="0"/>
          </a:p>
        </p:txBody>
      </p:sp>
      <p:sp>
        <p:nvSpPr>
          <p:cNvPr id="6" name="Content Placeholder 3">
            <a:extLst>
              <a:ext uri="{FF2B5EF4-FFF2-40B4-BE49-F238E27FC236}">
                <a16:creationId xmlns:a16="http://schemas.microsoft.com/office/drawing/2014/main" id="{48FB9315-D06C-A53E-8E1D-B8513814224D}"/>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Unknown basal drags (bed rock), constraints and various forces make simulation hard and expensive (inverse problem).</a:t>
            </a:r>
          </a:p>
          <a:p>
            <a:pPr marL="0" indent="0">
              <a:buNone/>
            </a:pPr>
            <a:endParaRPr lang="en-GB" sz="2400" dirty="0"/>
          </a:p>
          <a:p>
            <a:r>
              <a:rPr lang="en-GB" sz="2400" dirty="0"/>
              <a:t>Running high resolution models (small grids) can take several weeks. </a:t>
            </a:r>
          </a:p>
          <a:p>
            <a:endParaRPr lang="en-GB" sz="2400" dirty="0"/>
          </a:p>
          <a:p>
            <a:r>
              <a:rPr lang="en-GB" sz="2400" dirty="0"/>
              <a:t>Run the models over various initial states and parameter. </a:t>
            </a:r>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407951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Computational optimization</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12</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Numerical solvers relies on temporal discretization to solve differential equations (no closed form solution)</a:t>
            </a:r>
          </a:p>
          <a:p>
            <a:pPr marL="0" indent="0">
              <a:buNone/>
            </a:pPr>
            <a:endParaRPr lang="en-GB" sz="2400" dirty="0"/>
          </a:p>
          <a:p>
            <a:r>
              <a:rPr lang="en-GB" sz="2400" dirty="0"/>
              <a:t> Computational costs is dependant on the resolution used. </a:t>
            </a:r>
          </a:p>
          <a:p>
            <a:endParaRPr lang="en-GB" sz="2400" dirty="0"/>
          </a:p>
          <a:p>
            <a:r>
              <a:rPr lang="en-GB" sz="2400" dirty="0"/>
              <a:t>How small should my grid be to properly estimate the contribution to sea level?</a:t>
            </a:r>
          </a:p>
          <a:p>
            <a:endParaRPr lang="en-GB" sz="2400" dirty="0"/>
          </a:p>
          <a:p>
            <a:r>
              <a:rPr lang="en-GB" sz="2400" dirty="0"/>
              <a:t>Talk: optimize the utility/cost ratio of running the simulator</a:t>
            </a:r>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22463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D287-424D-5E57-82E7-A9EDEC25A7C0}"/>
              </a:ext>
            </a:extLst>
          </p:cNvPr>
          <p:cNvSpPr>
            <a:spLocks noGrp="1"/>
          </p:cNvSpPr>
          <p:nvPr>
            <p:ph type="title"/>
          </p:nvPr>
        </p:nvSpPr>
        <p:spPr>
          <a:xfrm>
            <a:off x="383177" y="337133"/>
            <a:ext cx="7646233" cy="868680"/>
          </a:xfrm>
        </p:spPr>
        <p:txBody>
          <a:bodyPr>
            <a:normAutofit/>
          </a:bodyPr>
          <a:lstStyle/>
          <a:p>
            <a:r>
              <a:rPr lang="en-US" dirty="0"/>
              <a:t>Resolution optimization: Ice-sheet</a:t>
            </a:r>
          </a:p>
        </p:txBody>
      </p:sp>
      <p:sp>
        <p:nvSpPr>
          <p:cNvPr id="15" name="Date Placeholder 14">
            <a:extLst>
              <a:ext uri="{FF2B5EF4-FFF2-40B4-BE49-F238E27FC236}">
                <a16:creationId xmlns:a16="http://schemas.microsoft.com/office/drawing/2014/main" id="{3EA042C7-7F54-853A-662D-F8B66F3E780A}"/>
              </a:ext>
            </a:extLst>
          </p:cNvPr>
          <p:cNvSpPr>
            <a:spLocks noGrp="1"/>
          </p:cNvSpPr>
          <p:nvPr>
            <p:ph type="dt" sz="half" idx="10"/>
          </p:nvPr>
        </p:nvSpPr>
        <p:spPr/>
        <p:txBody>
          <a:bodyPr/>
          <a:lstStyle/>
          <a:p>
            <a:pPr rtl="0"/>
            <a:r>
              <a:rPr lang="en-GB" noProof="0"/>
              <a:t>20XX</a:t>
            </a:r>
          </a:p>
        </p:txBody>
      </p:sp>
      <p:sp>
        <p:nvSpPr>
          <p:cNvPr id="16" name="Footer Placeholder 15">
            <a:extLst>
              <a:ext uri="{FF2B5EF4-FFF2-40B4-BE49-F238E27FC236}">
                <a16:creationId xmlns:a16="http://schemas.microsoft.com/office/drawing/2014/main" id="{C44A19B9-1940-FC2F-4473-D2C6A2E3E1D9}"/>
              </a:ext>
            </a:extLst>
          </p:cNvPr>
          <p:cNvSpPr>
            <a:spLocks noGrp="1"/>
          </p:cNvSpPr>
          <p:nvPr>
            <p:ph type="ftr" sz="quarter" idx="11"/>
          </p:nvPr>
        </p:nvSpPr>
        <p:spPr/>
        <p:txBody>
          <a:bodyPr/>
          <a:lstStyle/>
          <a:p>
            <a:pPr rtl="0"/>
            <a:r>
              <a:rPr lang="en-GB" noProof="0"/>
              <a:t>Presentation title</a:t>
            </a:r>
          </a:p>
        </p:txBody>
      </p:sp>
      <p:sp>
        <p:nvSpPr>
          <p:cNvPr id="17" name="Slide Number Placeholder 16">
            <a:extLst>
              <a:ext uri="{FF2B5EF4-FFF2-40B4-BE49-F238E27FC236}">
                <a16:creationId xmlns:a16="http://schemas.microsoft.com/office/drawing/2014/main" id="{22697B51-B3B2-DF19-5A7C-97414590077A}"/>
              </a:ext>
            </a:extLst>
          </p:cNvPr>
          <p:cNvSpPr>
            <a:spLocks noGrp="1"/>
          </p:cNvSpPr>
          <p:nvPr>
            <p:ph type="sldNum" sz="quarter" idx="12"/>
          </p:nvPr>
        </p:nvSpPr>
        <p:spPr/>
        <p:txBody>
          <a:bodyPr/>
          <a:lstStyle/>
          <a:p>
            <a:pPr rtl="0"/>
            <a:fld id="{294A09A9-5501-47C1-A89A-A340965A2BE2}" type="slidenum">
              <a:rPr lang="en-GB" noProof="0" smtClean="0"/>
              <a:t>13</a:t>
            </a:fld>
            <a:endParaRPr lang="en-GB" noProof="0"/>
          </a:p>
        </p:txBody>
      </p:sp>
      <p:pic>
        <p:nvPicPr>
          <p:cNvPr id="4098" name="Picture 2">
            <a:extLst>
              <a:ext uri="{FF2B5EF4-FFF2-40B4-BE49-F238E27FC236}">
                <a16:creationId xmlns:a16="http://schemas.microsoft.com/office/drawing/2014/main" id="{796EA213-D620-52C7-BC9A-1945BE8C3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5" y="1758138"/>
            <a:ext cx="5712823" cy="38524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54F314-861D-3C13-85AF-C64D2CC4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974" y="1758138"/>
            <a:ext cx="5357943" cy="368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2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A89A-CB3D-EDBF-0021-E9512BE2792B}"/>
              </a:ext>
            </a:extLst>
          </p:cNvPr>
          <p:cNvSpPr>
            <a:spLocks noGrp="1"/>
          </p:cNvSpPr>
          <p:nvPr>
            <p:ph type="title"/>
          </p:nvPr>
        </p:nvSpPr>
        <p:spPr>
          <a:xfrm>
            <a:off x="295496" y="153833"/>
            <a:ext cx="7031797" cy="1325563"/>
          </a:xfrm>
        </p:spPr>
        <p:txBody>
          <a:bodyPr/>
          <a:lstStyle/>
          <a:p>
            <a:r>
              <a:rPr lang="en-US" dirty="0"/>
              <a:t>RESOLUTION DEPENDENCY</a:t>
            </a:r>
          </a:p>
        </p:txBody>
      </p:sp>
      <p:sp>
        <p:nvSpPr>
          <p:cNvPr id="4" name="Date Placeholder 3">
            <a:extLst>
              <a:ext uri="{FF2B5EF4-FFF2-40B4-BE49-F238E27FC236}">
                <a16:creationId xmlns:a16="http://schemas.microsoft.com/office/drawing/2014/main" id="{BE4671C0-5B6E-632F-9C74-02F66E808F34}"/>
              </a:ext>
            </a:extLst>
          </p:cNvPr>
          <p:cNvSpPr>
            <a:spLocks noGrp="1"/>
          </p:cNvSpPr>
          <p:nvPr>
            <p:ph type="dt" sz="half" idx="17"/>
          </p:nvPr>
        </p:nvSpPr>
        <p:spPr/>
        <p:txBody>
          <a:bodyPr/>
          <a:lstStyle/>
          <a:p>
            <a:pPr rtl="0"/>
            <a:r>
              <a:rPr lang="en-GB" noProof="0"/>
              <a:t>20XX</a:t>
            </a:r>
          </a:p>
        </p:txBody>
      </p:sp>
      <p:sp>
        <p:nvSpPr>
          <p:cNvPr id="5" name="Footer Placeholder 4">
            <a:extLst>
              <a:ext uri="{FF2B5EF4-FFF2-40B4-BE49-F238E27FC236}">
                <a16:creationId xmlns:a16="http://schemas.microsoft.com/office/drawing/2014/main" id="{26CF1FAD-073C-CCB4-4E29-49A992ACDBDD}"/>
              </a:ext>
            </a:extLst>
          </p:cNvPr>
          <p:cNvSpPr>
            <a:spLocks noGrp="1"/>
          </p:cNvSpPr>
          <p:nvPr>
            <p:ph type="ftr" sz="quarter" idx="14"/>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F9E442AC-46CD-1B1F-5675-B33C83E013BA}"/>
              </a:ext>
            </a:extLst>
          </p:cNvPr>
          <p:cNvSpPr>
            <a:spLocks noGrp="1"/>
          </p:cNvSpPr>
          <p:nvPr>
            <p:ph type="sldNum" sz="quarter" idx="16"/>
          </p:nvPr>
        </p:nvSpPr>
        <p:spPr/>
        <p:txBody>
          <a:bodyPr/>
          <a:lstStyle/>
          <a:p>
            <a:pPr rtl="0"/>
            <a:fld id="{294A09A9-5501-47C1-A89A-A340965A2BE2}" type="slidenum">
              <a:rPr lang="en-GB" noProof="0" smtClean="0"/>
              <a:pPr rtl="0"/>
              <a:t>14</a:t>
            </a:fld>
            <a:endParaRPr lang="en-GB" noProof="0"/>
          </a:p>
        </p:txBody>
      </p:sp>
      <p:pic>
        <p:nvPicPr>
          <p:cNvPr id="3074" name="Picture 2">
            <a:extLst>
              <a:ext uri="{FF2B5EF4-FFF2-40B4-BE49-F238E27FC236}">
                <a16:creationId xmlns:a16="http://schemas.microsoft.com/office/drawing/2014/main" id="{1E12647D-0DD0-DFE9-CEC8-0545B2C0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3" y="1449660"/>
            <a:ext cx="5066514" cy="41818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20EB7F-A8D4-B716-1F81-A640A85F8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121" y="1594867"/>
            <a:ext cx="5096671" cy="41818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174E8D-C75A-83B6-092E-CE9F72D7508F}"/>
              </a:ext>
            </a:extLst>
          </p:cNvPr>
          <p:cNvSpPr txBox="1"/>
          <p:nvPr/>
        </p:nvSpPr>
        <p:spPr>
          <a:xfrm>
            <a:off x="295496" y="6000303"/>
            <a:ext cx="11336871" cy="1354217"/>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Left: modelled ice thickness change (in metres) over 100 years. Right:  the difference in modelled ice thickness between a 10 km and a 3 km simulation.</a:t>
            </a:r>
            <a:endParaRPr lang="en-CA" b="0" dirty="0">
              <a:effectLst/>
            </a:endParaRPr>
          </a:p>
          <a:p>
            <a:br>
              <a:rPr lang="en-CA" dirty="0"/>
            </a:br>
            <a:endParaRPr lang="en-US" dirty="0"/>
          </a:p>
        </p:txBody>
      </p:sp>
    </p:spTree>
    <p:extLst>
      <p:ext uri="{BB962C8B-B14F-4D97-AF65-F5344CB8AC3E}">
        <p14:creationId xmlns:p14="http://schemas.microsoft.com/office/powerpoint/2010/main" val="118996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dirty="0">
                <a:solidFill>
                  <a:srgbClr val="222222"/>
                </a:solidFill>
                <a:latin typeface="Arial" panose="020B0604020202020204" pitchFamily="34" charset="0"/>
              </a:rPr>
              <a:t>ML agenda</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15</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Present ED MF ML</a:t>
            </a:r>
          </a:p>
          <a:p>
            <a:endParaRPr lang="en-GB" sz="2400" dirty="0"/>
          </a:p>
          <a:p>
            <a:r>
              <a:rPr lang="en-GB" sz="2400" dirty="0"/>
              <a:t>Theoretical insights</a:t>
            </a:r>
          </a:p>
          <a:p>
            <a:endParaRPr lang="en-GB" sz="2400" dirty="0"/>
          </a:p>
          <a:p>
            <a:r>
              <a:rPr lang="en-GB" sz="2400" dirty="0"/>
              <a:t>Experiments</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535731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dirty="0">
                <a:solidFill>
                  <a:srgbClr val="222222"/>
                </a:solidFill>
                <a:latin typeface="Arial" panose="020B0604020202020204" pitchFamily="34" charset="0"/>
              </a:rPr>
              <a:t>TOY EXPERIMENT</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16</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Problem: learn SLC when varying temperature [0,10] atmosphere. Resolution 5 or 10k</a:t>
            </a:r>
            <a:br>
              <a:rPr lang="en-GB" sz="2400" dirty="0"/>
            </a:br>
            <a:endParaRPr lang="en-GB" sz="2400" dirty="0"/>
          </a:p>
          <a:p>
            <a:r>
              <a:rPr lang="en-GB" sz="2400" dirty="0"/>
              <a:t>Option A: 1 sample at 5km resolution (5 degree)</a:t>
            </a:r>
            <a:br>
              <a:rPr lang="en-GB" sz="2400" dirty="0"/>
            </a:br>
            <a:endParaRPr lang="en-GB" sz="2400" dirty="0"/>
          </a:p>
          <a:p>
            <a:r>
              <a:rPr lang="en-GB" sz="2400" dirty="0"/>
              <a:t>Option B: 2 samples at 10km resolution (3 and 7 degree)</a:t>
            </a:r>
            <a:br>
              <a:rPr lang="en-GB" sz="2400" dirty="0"/>
            </a:br>
            <a:endParaRPr lang="en-GB" sz="2400" dirty="0"/>
          </a:p>
          <a:p>
            <a:r>
              <a:rPr lang="en-GB" sz="2400" dirty="0"/>
              <a:t>Depends on the accuracy of the low resolution. but there is a threshold where you would choose one over the other  (need to hide this one)</a:t>
            </a:r>
          </a:p>
          <a:p>
            <a:endParaRPr lang="en-GB" sz="2400" dirty="0"/>
          </a:p>
          <a:p>
            <a:pPr marL="0" indent="0">
              <a:buNone/>
            </a:pPr>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12843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US" dirty="0"/>
              <a:t>Multi-fidelity 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17</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Combine</a:t>
            </a:r>
            <a:br>
              <a:rPr lang="en-GB" sz="2400" dirty="0"/>
            </a:br>
            <a:endParaRPr lang="en-GB" sz="2400" dirty="0"/>
          </a:p>
          <a:p>
            <a:pPr lvl="1"/>
            <a:r>
              <a:rPr lang="en-GB" sz="2000" dirty="0"/>
              <a:t>Experimental design: point selection</a:t>
            </a:r>
            <a:br>
              <a:rPr lang="en-GB" sz="2000" dirty="0"/>
            </a:br>
            <a:endParaRPr lang="en-GB" sz="2000" dirty="0"/>
          </a:p>
          <a:p>
            <a:pPr lvl="1"/>
            <a:r>
              <a:rPr lang="en-GB" sz="2000" dirty="0"/>
              <a:t>Multi-fidelity: leverage lower cost approximations</a:t>
            </a:r>
          </a:p>
          <a:p>
            <a:pPr marL="457200" lvl="1" indent="0">
              <a:buNone/>
            </a:pPr>
            <a:endParaRPr lang="en-GB" sz="2000" dirty="0"/>
          </a:p>
          <a:p>
            <a:r>
              <a:rPr lang="en-GB" sz="2400" dirty="0"/>
              <a:t>Choose points to reduce cost-adjusted uncertainty</a:t>
            </a:r>
            <a:br>
              <a:rPr lang="en-GB" sz="2400" dirty="0"/>
            </a:br>
            <a:endParaRPr lang="en-GB" sz="2400" dirty="0"/>
          </a:p>
          <a:p>
            <a:r>
              <a:rPr lang="en-CA" sz="2400" dirty="0">
                <a:solidFill>
                  <a:srgbClr val="595959"/>
                </a:solidFill>
              </a:rPr>
              <a:t>Lower fidelities can be interpreted as noisy version of the high fidelity runs</a:t>
            </a:r>
            <a:br>
              <a:rPr lang="en-GB" sz="2400" dirty="0"/>
            </a:br>
            <a:endParaRPr lang="en-GB" sz="2400" dirty="0"/>
          </a:p>
          <a:p>
            <a:endParaRPr lang="en-GB" sz="2400" dirty="0"/>
          </a:p>
          <a:p>
            <a:pPr marL="0" indent="0">
              <a:buNone/>
            </a:pPr>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171941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18</a:t>
            </a:fld>
            <a:endParaRPr lang="en-GB" noProof="0"/>
          </a:p>
        </p:txBody>
      </p:sp>
      <p:sp>
        <p:nvSpPr>
          <p:cNvPr id="4" name="TextBox 3">
            <a:extLst>
              <a:ext uri="{FF2B5EF4-FFF2-40B4-BE49-F238E27FC236}">
                <a16:creationId xmlns:a16="http://schemas.microsoft.com/office/drawing/2014/main" id="{2E3CFAD5-FBB9-3358-CCED-87799C26280B}"/>
              </a:ext>
            </a:extLst>
          </p:cNvPr>
          <p:cNvSpPr txBox="1"/>
          <p:nvPr/>
        </p:nvSpPr>
        <p:spPr>
          <a:xfrm>
            <a:off x="779489" y="2323475"/>
            <a:ext cx="4135427" cy="1754326"/>
          </a:xfrm>
          <a:prstGeom prst="rect">
            <a:avLst/>
          </a:prstGeom>
          <a:noFill/>
        </p:spPr>
        <p:txBody>
          <a:bodyPr wrap="none" rtlCol="0">
            <a:spAutoFit/>
          </a:bodyPr>
          <a:lstStyle/>
          <a:p>
            <a:r>
              <a:rPr lang="en-US" dirty="0"/>
              <a:t>Goal in experimental design is …</a:t>
            </a:r>
          </a:p>
          <a:p>
            <a:endParaRPr lang="en-US" dirty="0"/>
          </a:p>
          <a:p>
            <a:r>
              <a:rPr lang="en-US" dirty="0"/>
              <a:t>Two strategies: </a:t>
            </a:r>
          </a:p>
          <a:p>
            <a:endParaRPr lang="en-US" dirty="0"/>
          </a:p>
          <a:p>
            <a:r>
              <a:rPr lang="en-US" dirty="0"/>
              <a:t>	Space filling design: </a:t>
            </a:r>
          </a:p>
          <a:p>
            <a:r>
              <a:rPr lang="en-US" dirty="0"/>
              <a:t>Add distance based metric equations </a:t>
            </a:r>
          </a:p>
        </p:txBody>
      </p:sp>
    </p:spTree>
    <p:extLst>
      <p:ext uri="{BB962C8B-B14F-4D97-AF65-F5344CB8AC3E}">
        <p14:creationId xmlns:p14="http://schemas.microsoft.com/office/powerpoint/2010/main" val="3835457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Model-based 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19</a:t>
            </a:fld>
            <a:endParaRPr lang="en-GB" noProof="0"/>
          </a:p>
        </p:txBody>
      </p:sp>
      <p:sp>
        <p:nvSpPr>
          <p:cNvPr id="3" name="TextBox 2">
            <a:extLst>
              <a:ext uri="{FF2B5EF4-FFF2-40B4-BE49-F238E27FC236}">
                <a16:creationId xmlns:a16="http://schemas.microsoft.com/office/drawing/2014/main" id="{C2B99D31-FA59-CE0B-30BC-9BEEC93BFD9E}"/>
              </a:ext>
            </a:extLst>
          </p:cNvPr>
          <p:cNvSpPr txBox="1"/>
          <p:nvPr/>
        </p:nvSpPr>
        <p:spPr>
          <a:xfrm>
            <a:off x="899409" y="1873771"/>
            <a:ext cx="4716035" cy="369332"/>
          </a:xfrm>
          <a:prstGeom prst="rect">
            <a:avLst/>
          </a:prstGeom>
          <a:noFill/>
        </p:spPr>
        <p:txBody>
          <a:bodyPr wrap="none" rtlCol="0">
            <a:spAutoFit/>
          </a:bodyPr>
          <a:lstStyle/>
          <a:p>
            <a:r>
              <a:rPr lang="en-US" dirty="0"/>
              <a:t>Talk about uncertainty reduction for a point </a:t>
            </a:r>
          </a:p>
        </p:txBody>
      </p:sp>
      <p:sp>
        <p:nvSpPr>
          <p:cNvPr id="5" name="TextBox 4">
            <a:extLst>
              <a:ext uri="{FF2B5EF4-FFF2-40B4-BE49-F238E27FC236}">
                <a16:creationId xmlns:a16="http://schemas.microsoft.com/office/drawing/2014/main" id="{92B79CEF-0183-962C-1BBD-DD1C0C1FFFB3}"/>
              </a:ext>
            </a:extLst>
          </p:cNvPr>
          <p:cNvSpPr txBox="1"/>
          <p:nvPr/>
        </p:nvSpPr>
        <p:spPr>
          <a:xfrm>
            <a:off x="884420" y="2608289"/>
            <a:ext cx="1929374" cy="369332"/>
          </a:xfrm>
          <a:prstGeom prst="rect">
            <a:avLst/>
          </a:prstGeom>
          <a:noFill/>
        </p:spPr>
        <p:txBody>
          <a:bodyPr wrap="none" rtlCol="0">
            <a:spAutoFit/>
          </a:bodyPr>
          <a:lstStyle/>
          <a:p>
            <a:r>
              <a:rPr lang="en-US" dirty="0"/>
              <a:t>Cast a model GP</a:t>
            </a:r>
          </a:p>
        </p:txBody>
      </p:sp>
      <p:sp>
        <p:nvSpPr>
          <p:cNvPr id="6" name="TextBox 5">
            <a:extLst>
              <a:ext uri="{FF2B5EF4-FFF2-40B4-BE49-F238E27FC236}">
                <a16:creationId xmlns:a16="http://schemas.microsoft.com/office/drawing/2014/main" id="{803DEB0F-8D8E-7E97-072B-FCE819D9FA05}"/>
              </a:ext>
            </a:extLst>
          </p:cNvPr>
          <p:cNvSpPr txBox="1"/>
          <p:nvPr/>
        </p:nvSpPr>
        <p:spPr>
          <a:xfrm>
            <a:off x="929390" y="3582649"/>
            <a:ext cx="6707349" cy="369332"/>
          </a:xfrm>
          <a:prstGeom prst="rect">
            <a:avLst/>
          </a:prstGeom>
          <a:noFill/>
        </p:spPr>
        <p:txBody>
          <a:bodyPr wrap="none" rtlCol="0">
            <a:spAutoFit/>
          </a:bodyPr>
          <a:lstStyle/>
          <a:p>
            <a:r>
              <a:rPr lang="en-US" dirty="0"/>
              <a:t>Look at integral of variance reduction.  And take argmax of that</a:t>
            </a:r>
          </a:p>
        </p:txBody>
      </p:sp>
    </p:spTree>
    <p:extLst>
      <p:ext uri="{BB962C8B-B14F-4D97-AF65-F5344CB8AC3E}">
        <p14:creationId xmlns:p14="http://schemas.microsoft.com/office/powerpoint/2010/main" val="235871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7D48-88B0-433C-A696-FF83A9BD1E76}"/>
              </a:ext>
            </a:extLst>
          </p:cNvPr>
          <p:cNvSpPr>
            <a:spLocks noGrp="1"/>
          </p:cNvSpPr>
          <p:nvPr>
            <p:ph type="title"/>
          </p:nvPr>
        </p:nvSpPr>
        <p:spPr>
          <a:xfrm>
            <a:off x="841248" y="381000"/>
            <a:ext cx="10972800" cy="1325563"/>
          </a:xfrm>
        </p:spPr>
        <p:txBody>
          <a:bodyPr rtlCol="0">
            <a:normAutofit/>
          </a:bodyPr>
          <a:lstStyle/>
          <a:p>
            <a:pPr rtl="0"/>
            <a:r>
              <a:rPr lang="en-GB" dirty="0"/>
              <a:t>AGENDA</a:t>
            </a:r>
          </a:p>
        </p:txBody>
      </p:sp>
      <p:sp>
        <p:nvSpPr>
          <p:cNvPr id="18" name="Text Placeholder 17">
            <a:extLst>
              <a:ext uri="{FF2B5EF4-FFF2-40B4-BE49-F238E27FC236}">
                <a16:creationId xmlns:a16="http://schemas.microsoft.com/office/drawing/2014/main" id="{2B912CEC-615B-4B29-958D-64B7B6333CB0}"/>
              </a:ext>
            </a:extLst>
          </p:cNvPr>
          <p:cNvSpPr>
            <a:spLocks noGrp="1"/>
          </p:cNvSpPr>
          <p:nvPr>
            <p:ph type="body" sz="quarter" idx="14"/>
          </p:nvPr>
        </p:nvSpPr>
        <p:spPr>
          <a:xfrm>
            <a:off x="1069848" y="2825496"/>
            <a:ext cx="1828800" cy="310896"/>
          </a:xfrm>
        </p:spPr>
        <p:txBody>
          <a:bodyPr rtlCol="0">
            <a:noAutofit/>
          </a:bodyPr>
          <a:lstStyle/>
          <a:p>
            <a:pPr rtl="0"/>
            <a:r>
              <a:rPr lang="en-GB" sz="2000" dirty="0"/>
              <a:t>Ice-sheet models</a:t>
            </a:r>
          </a:p>
        </p:txBody>
      </p:sp>
      <p:sp>
        <p:nvSpPr>
          <p:cNvPr id="29" name="Text Placeholder 28">
            <a:extLst>
              <a:ext uri="{FF2B5EF4-FFF2-40B4-BE49-F238E27FC236}">
                <a16:creationId xmlns:a16="http://schemas.microsoft.com/office/drawing/2014/main" id="{31091F01-F0B1-41E5-8ADC-767E4E1DCEAC}"/>
              </a:ext>
            </a:extLst>
          </p:cNvPr>
          <p:cNvSpPr>
            <a:spLocks noGrp="1"/>
          </p:cNvSpPr>
          <p:nvPr>
            <p:ph type="body" sz="quarter" idx="16"/>
          </p:nvPr>
        </p:nvSpPr>
        <p:spPr>
          <a:xfrm>
            <a:off x="5175504" y="2816352"/>
            <a:ext cx="1828800" cy="310896"/>
          </a:xfrm>
        </p:spPr>
        <p:txBody>
          <a:bodyPr rtlCol="0">
            <a:noAutofit/>
          </a:bodyPr>
          <a:lstStyle/>
          <a:p>
            <a:pPr rtl="0"/>
            <a:r>
              <a:rPr lang="en-GB" sz="2000" dirty="0"/>
              <a:t>Theoretical insights</a:t>
            </a:r>
          </a:p>
        </p:txBody>
      </p:sp>
      <p:sp>
        <p:nvSpPr>
          <p:cNvPr id="35" name="Text Placeholder 34">
            <a:extLst>
              <a:ext uri="{FF2B5EF4-FFF2-40B4-BE49-F238E27FC236}">
                <a16:creationId xmlns:a16="http://schemas.microsoft.com/office/drawing/2014/main" id="{997C4EEE-043F-42AB-A9CA-86FE276C6CF9}"/>
              </a:ext>
            </a:extLst>
          </p:cNvPr>
          <p:cNvSpPr>
            <a:spLocks noGrp="1"/>
          </p:cNvSpPr>
          <p:nvPr>
            <p:ph type="body" sz="quarter" idx="20"/>
          </p:nvPr>
        </p:nvSpPr>
        <p:spPr>
          <a:xfrm>
            <a:off x="2663972" y="3743945"/>
            <a:ext cx="2743200" cy="649224"/>
          </a:xfrm>
        </p:spPr>
        <p:txBody>
          <a:bodyPr rtlCol="0">
            <a:noAutofit/>
          </a:bodyPr>
          <a:lstStyle/>
          <a:p>
            <a:pPr rtl="0"/>
            <a:r>
              <a:rPr lang="en-GB" sz="2000" dirty="0"/>
              <a:t>Multi-fidelity experimental design</a:t>
            </a:r>
          </a:p>
        </p:txBody>
      </p:sp>
      <p:sp>
        <p:nvSpPr>
          <p:cNvPr id="39" name="Text Placeholder 38">
            <a:extLst>
              <a:ext uri="{FF2B5EF4-FFF2-40B4-BE49-F238E27FC236}">
                <a16:creationId xmlns:a16="http://schemas.microsoft.com/office/drawing/2014/main" id="{0F59A3E5-BCDD-4461-BA0E-6BDF3170BB56}"/>
              </a:ext>
            </a:extLst>
          </p:cNvPr>
          <p:cNvSpPr>
            <a:spLocks noGrp="1"/>
          </p:cNvSpPr>
          <p:nvPr>
            <p:ph type="body" sz="quarter" idx="22"/>
          </p:nvPr>
        </p:nvSpPr>
        <p:spPr>
          <a:xfrm>
            <a:off x="6872470" y="3816415"/>
            <a:ext cx="2655558" cy="512518"/>
          </a:xfrm>
        </p:spPr>
        <p:txBody>
          <a:bodyPr rtlCol="0">
            <a:noAutofit/>
          </a:bodyPr>
          <a:lstStyle/>
          <a:p>
            <a:pPr rtl="0"/>
            <a:r>
              <a:rPr lang="en-GB" sz="2000" dirty="0"/>
              <a:t>Applications to PDE and ice-sheet </a:t>
            </a:r>
          </a:p>
        </p:txBody>
      </p:sp>
      <p:sp>
        <p:nvSpPr>
          <p:cNvPr id="3" name="Date Placeholder 2">
            <a:extLst>
              <a:ext uri="{FF2B5EF4-FFF2-40B4-BE49-F238E27FC236}">
                <a16:creationId xmlns:a16="http://schemas.microsoft.com/office/drawing/2014/main" id="{2E772350-B39E-4E77-A916-EFBCC044AC36}"/>
              </a:ext>
            </a:extLst>
          </p:cNvPr>
          <p:cNvSpPr>
            <a:spLocks noGrp="1"/>
          </p:cNvSpPr>
          <p:nvPr>
            <p:ph type="dt" sz="half" idx="10"/>
          </p:nvPr>
        </p:nvSpPr>
        <p:spPr>
          <a:xfrm>
            <a:off x="838200" y="6356350"/>
            <a:ext cx="2743200" cy="365125"/>
          </a:xfrm>
        </p:spPr>
        <p:txBody>
          <a:bodyPr rtlCol="0"/>
          <a:lstStyle/>
          <a:p>
            <a:pPr rtl="0"/>
            <a:r>
              <a:rPr lang="en-GB" dirty="0"/>
              <a:t>2022</a:t>
            </a:r>
          </a:p>
        </p:txBody>
      </p:sp>
      <p:sp>
        <p:nvSpPr>
          <p:cNvPr id="5" name="Slide Number Placeholder 4">
            <a:extLst>
              <a:ext uri="{FF2B5EF4-FFF2-40B4-BE49-F238E27FC236}">
                <a16:creationId xmlns:a16="http://schemas.microsoft.com/office/drawing/2014/main" id="{EE6C4ACF-31CC-4B95-90C8-0F8CC00CF405}"/>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a:t>
            </a:fld>
            <a:endParaRPr lang="en-GB"/>
          </a:p>
        </p:txBody>
      </p:sp>
      <p:grpSp>
        <p:nvGrpSpPr>
          <p:cNvPr id="7" name="Bottom Right">
            <a:extLst>
              <a:ext uri="{FF2B5EF4-FFF2-40B4-BE49-F238E27FC236}">
                <a16:creationId xmlns:a16="http://schemas.microsoft.com/office/drawing/2014/main" id="{6E1E4E6B-7CD4-2349-B413-942547A7ECF1}"/>
              </a:ext>
              <a:ext uri="{C183D7F6-B498-43B3-948B-1728B52AA6E4}">
                <adec:decorative xmlns:adec="http://schemas.microsoft.com/office/drawing/2017/decorative" val="1"/>
              </a:ext>
            </a:extLst>
          </p:cNvPr>
          <p:cNvGrpSpPr/>
          <p:nvPr/>
        </p:nvGrpSpPr>
        <p:grpSpPr>
          <a:xfrm>
            <a:off x="7993448" y="3278144"/>
            <a:ext cx="4211600" cy="3581399"/>
            <a:chOff x="7980400" y="3276601"/>
            <a:chExt cx="4211600" cy="3581399"/>
          </a:xfrm>
        </p:grpSpPr>
        <p:grpSp>
          <p:nvGrpSpPr>
            <p:cNvPr id="8" name="Graphic 157">
              <a:extLst>
                <a:ext uri="{FF2B5EF4-FFF2-40B4-BE49-F238E27FC236}">
                  <a16:creationId xmlns:a16="http://schemas.microsoft.com/office/drawing/2014/main" id="{F1D729C9-CB9F-1A4E-90E7-29E878EE48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0" name="Freeform: Shape 24">
                <a:extLst>
                  <a:ext uri="{FF2B5EF4-FFF2-40B4-BE49-F238E27FC236}">
                    <a16:creationId xmlns:a16="http://schemas.microsoft.com/office/drawing/2014/main" id="{4C4A8FC8-1C89-7B4B-8A54-D905DA759C9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1" name="Freeform: Shape 25">
                <a:extLst>
                  <a:ext uri="{FF2B5EF4-FFF2-40B4-BE49-F238E27FC236}">
                    <a16:creationId xmlns:a16="http://schemas.microsoft.com/office/drawing/2014/main" id="{63F23491-E13C-9047-A70A-6253A0930C1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2" name="Freeform: Shape 26">
                <a:extLst>
                  <a:ext uri="{FF2B5EF4-FFF2-40B4-BE49-F238E27FC236}">
                    <a16:creationId xmlns:a16="http://schemas.microsoft.com/office/drawing/2014/main" id="{E49F230F-DDCA-274D-B951-BC0B8DAA4CD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3" name="Freeform: Shape 30">
                <a:extLst>
                  <a:ext uri="{FF2B5EF4-FFF2-40B4-BE49-F238E27FC236}">
                    <a16:creationId xmlns:a16="http://schemas.microsoft.com/office/drawing/2014/main" id="{AB4ED527-12C2-884E-AFA2-75269E7D2ACE}"/>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4" name="Freeform: Shape 31">
                <a:extLst>
                  <a:ext uri="{FF2B5EF4-FFF2-40B4-BE49-F238E27FC236}">
                    <a16:creationId xmlns:a16="http://schemas.microsoft.com/office/drawing/2014/main" id="{02DB4EC0-78CA-0942-9DFA-D4E94384F4E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5" name="Freeform: Shape 32">
                <a:extLst>
                  <a:ext uri="{FF2B5EF4-FFF2-40B4-BE49-F238E27FC236}">
                    <a16:creationId xmlns:a16="http://schemas.microsoft.com/office/drawing/2014/main" id="{6CA860DC-5C09-3B4A-B06A-4E3444DB143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6" name="Freeform: Shape 36">
                <a:extLst>
                  <a:ext uri="{FF2B5EF4-FFF2-40B4-BE49-F238E27FC236}">
                    <a16:creationId xmlns:a16="http://schemas.microsoft.com/office/drawing/2014/main" id="{39111294-3DA9-C242-B216-D2BB9022BC0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grpSp>
        <p:sp>
          <p:nvSpPr>
            <p:cNvPr id="9" name="Freeform: Shape 23">
              <a:extLst>
                <a:ext uri="{FF2B5EF4-FFF2-40B4-BE49-F238E27FC236}">
                  <a16:creationId xmlns:a16="http://schemas.microsoft.com/office/drawing/2014/main" id="{0FFF3803-A9FA-344C-A7C2-C72CF76E652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a:p>
          </p:txBody>
        </p:sp>
      </p:grpSp>
      <p:sp>
        <p:nvSpPr>
          <p:cNvPr id="17" name="Oval 16">
            <a:extLst>
              <a:ext uri="{FF2B5EF4-FFF2-40B4-BE49-F238E27FC236}">
                <a16:creationId xmlns:a16="http://schemas.microsoft.com/office/drawing/2014/main" id="{AC5F2C75-A71B-4F51-8DEF-B8D5AB87DF03}"/>
              </a:ext>
              <a:ext uri="{C183D7F6-B498-43B3-948B-1728B52AA6E4}">
                <adec:decorative xmlns:adec="http://schemas.microsoft.com/office/drawing/2017/decorative" val="1"/>
              </a:ext>
            </a:extLst>
          </p:cNvPr>
          <p:cNvSpPr/>
          <p:nvPr/>
        </p:nvSpPr>
        <p:spPr>
          <a:xfrm>
            <a:off x="1822281" y="3327500"/>
            <a:ext cx="317851" cy="3178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2" name="Oval 21">
            <a:extLst>
              <a:ext uri="{FF2B5EF4-FFF2-40B4-BE49-F238E27FC236}">
                <a16:creationId xmlns:a16="http://schemas.microsoft.com/office/drawing/2014/main" id="{0D1747FF-AB24-4B5B-9ED7-35BA101CB14F}"/>
              </a:ext>
              <a:ext uri="{C183D7F6-B498-43B3-948B-1728B52AA6E4}">
                <adec:decorative xmlns:adec="http://schemas.microsoft.com/office/drawing/2017/decorative" val="1"/>
              </a:ext>
            </a:extLst>
          </p:cNvPr>
          <p:cNvSpPr/>
          <p:nvPr/>
        </p:nvSpPr>
        <p:spPr>
          <a:xfrm>
            <a:off x="5935712" y="3327500"/>
            <a:ext cx="317851" cy="31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4" name="Oval 23">
            <a:extLst>
              <a:ext uri="{FF2B5EF4-FFF2-40B4-BE49-F238E27FC236}">
                <a16:creationId xmlns:a16="http://schemas.microsoft.com/office/drawing/2014/main" id="{950D6BB7-3C0E-4E72-8D75-2B4C2B9BBDD1}"/>
              </a:ext>
              <a:ext uri="{C183D7F6-B498-43B3-948B-1728B52AA6E4}">
                <adec:decorative xmlns:adec="http://schemas.microsoft.com/office/drawing/2017/decorative" val="1"/>
              </a:ext>
            </a:extLst>
          </p:cNvPr>
          <p:cNvSpPr/>
          <p:nvPr/>
        </p:nvSpPr>
        <p:spPr>
          <a:xfrm>
            <a:off x="3876647" y="3327500"/>
            <a:ext cx="317851" cy="31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6" name="Oval 25">
            <a:extLst>
              <a:ext uri="{FF2B5EF4-FFF2-40B4-BE49-F238E27FC236}">
                <a16:creationId xmlns:a16="http://schemas.microsoft.com/office/drawing/2014/main" id="{B524B0AE-F0E5-4F19-8D15-DACA24A21610}"/>
              </a:ext>
              <a:ext uri="{C183D7F6-B498-43B3-948B-1728B52AA6E4}">
                <adec:decorative xmlns:adec="http://schemas.microsoft.com/office/drawing/2017/decorative" val="1"/>
              </a:ext>
            </a:extLst>
          </p:cNvPr>
          <p:cNvSpPr/>
          <p:nvPr/>
        </p:nvSpPr>
        <p:spPr>
          <a:xfrm>
            <a:off x="7972288" y="3327500"/>
            <a:ext cx="317851" cy="31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8" name="Oval 27">
            <a:extLst>
              <a:ext uri="{FF2B5EF4-FFF2-40B4-BE49-F238E27FC236}">
                <a16:creationId xmlns:a16="http://schemas.microsoft.com/office/drawing/2014/main" id="{903A86B1-4AE7-4F64-9DC5-063BE369EDC7}"/>
              </a:ext>
              <a:ext uri="{C183D7F6-B498-43B3-948B-1728B52AA6E4}">
                <adec:decorative xmlns:adec="http://schemas.microsoft.com/office/drawing/2017/decorative" val="1"/>
              </a:ext>
            </a:extLst>
          </p:cNvPr>
          <p:cNvSpPr/>
          <p:nvPr/>
        </p:nvSpPr>
        <p:spPr>
          <a:xfrm>
            <a:off x="10030534" y="3327500"/>
            <a:ext cx="317851" cy="31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5" name="Text Placeholder 24">
            <a:extLst>
              <a:ext uri="{FF2B5EF4-FFF2-40B4-BE49-F238E27FC236}">
                <a16:creationId xmlns:a16="http://schemas.microsoft.com/office/drawing/2014/main" id="{51D7437D-C1AA-F55C-8629-11419A413F07}"/>
              </a:ext>
            </a:extLst>
          </p:cNvPr>
          <p:cNvSpPr>
            <a:spLocks noGrp="1"/>
          </p:cNvSpPr>
          <p:nvPr>
            <p:ph type="body" sz="quarter" idx="18"/>
          </p:nvPr>
        </p:nvSpPr>
        <p:spPr>
          <a:xfrm>
            <a:off x="9063486" y="2816352"/>
            <a:ext cx="2532888" cy="320040"/>
          </a:xfrm>
        </p:spPr>
        <p:txBody>
          <a:bodyPr/>
          <a:lstStyle/>
          <a:p>
            <a:r>
              <a:rPr lang="en-US" sz="2000" dirty="0"/>
              <a:t>Future directions/projects</a:t>
            </a:r>
          </a:p>
        </p:txBody>
      </p:sp>
    </p:spTree>
    <p:extLst>
      <p:ext uri="{BB962C8B-B14F-4D97-AF65-F5344CB8AC3E}">
        <p14:creationId xmlns:p14="http://schemas.microsoft.com/office/powerpoint/2010/main" val="121995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Multi-fidelity along comp axis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20</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824459" y="1858780"/>
            <a:ext cx="10399001" cy="2308324"/>
          </a:xfrm>
          <a:prstGeom prst="rect">
            <a:avLst/>
          </a:prstGeom>
          <a:noFill/>
        </p:spPr>
        <p:txBody>
          <a:bodyPr wrap="none" rtlCol="0">
            <a:spAutoFit/>
          </a:bodyPr>
          <a:lstStyle/>
          <a:p>
            <a:r>
              <a:rPr lang="en-US" dirty="0"/>
              <a:t>Numerical solvers use time-discretization to solve complex systems that don’t have closed form</a:t>
            </a:r>
          </a:p>
          <a:p>
            <a:endParaRPr lang="en-US" dirty="0"/>
          </a:p>
          <a:p>
            <a:r>
              <a:rPr lang="en-US" dirty="0"/>
              <a:t>Accuracy is completely correlated with dt. </a:t>
            </a:r>
          </a:p>
          <a:p>
            <a:endParaRPr lang="en-US" dirty="0"/>
          </a:p>
          <a:p>
            <a:r>
              <a:rPr lang="en-US" dirty="0"/>
              <a:t>How sensitive is the solution to the discretization?</a:t>
            </a:r>
          </a:p>
          <a:p>
            <a:endParaRPr lang="en-US" dirty="0"/>
          </a:p>
          <a:p>
            <a:r>
              <a:rPr lang="en-US" dirty="0"/>
              <a:t>View lower resolution as multi-fidelity problem. How can you combine varying degrees of accuracy</a:t>
            </a:r>
          </a:p>
          <a:p>
            <a:r>
              <a:rPr lang="en-US" dirty="0"/>
              <a:t>to obtain output in a cost-efficient manner </a:t>
            </a:r>
          </a:p>
        </p:txBody>
      </p:sp>
    </p:spTree>
    <p:extLst>
      <p:ext uri="{BB962C8B-B14F-4D97-AF65-F5344CB8AC3E}">
        <p14:creationId xmlns:p14="http://schemas.microsoft.com/office/powerpoint/2010/main" val="27587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How to assign value to a resolution ?WHAT IS THE UNDERLYING MODEL?</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21</a:t>
            </a:fld>
            <a:endParaRPr lang="en-GB" noProof="0"/>
          </a:p>
        </p:txBody>
      </p:sp>
      <p:sp>
        <p:nvSpPr>
          <p:cNvPr id="4" name="TextBox 3">
            <a:extLst>
              <a:ext uri="{FF2B5EF4-FFF2-40B4-BE49-F238E27FC236}">
                <a16:creationId xmlns:a16="http://schemas.microsoft.com/office/drawing/2014/main" id="{F2C3AD10-7872-70D7-E5B0-E67E04C97C72}"/>
              </a:ext>
            </a:extLst>
          </p:cNvPr>
          <p:cNvSpPr txBox="1"/>
          <p:nvPr/>
        </p:nvSpPr>
        <p:spPr>
          <a:xfrm>
            <a:off x="539646" y="2248525"/>
            <a:ext cx="10042173" cy="3693319"/>
          </a:xfrm>
          <a:prstGeom prst="rect">
            <a:avLst/>
          </a:prstGeom>
          <a:noFill/>
        </p:spPr>
        <p:txBody>
          <a:bodyPr wrap="none" rtlCol="0">
            <a:spAutoFit/>
          </a:bodyPr>
          <a:lstStyle/>
          <a:p>
            <a:pPr algn="l"/>
            <a:r>
              <a:rPr lang="en-CA" b="0" i="0" dirty="0">
                <a:solidFill>
                  <a:srgbClr val="222222"/>
                </a:solidFill>
                <a:effectLst/>
                <a:latin typeface="Arial" panose="020B0604020202020204" pitchFamily="34" charset="0"/>
              </a:rPr>
              <a:t>Add in the slide: when sampling. relying on a model to extrapolate. </a:t>
            </a:r>
          </a:p>
          <a:p>
            <a:pPr algn="l"/>
            <a:r>
              <a:rPr lang="en-CA" b="0" i="0" dirty="0">
                <a:solidFill>
                  <a:srgbClr val="222222"/>
                </a:solidFill>
                <a:effectLst/>
                <a:latin typeface="Arial" panose="020B0604020202020204" pitchFamily="34" charset="0"/>
              </a:rPr>
              <a:t>Question how far can you extrapolate. Can extrapolate along parameter axis.</a:t>
            </a:r>
          </a:p>
          <a:p>
            <a:pPr algn="l"/>
            <a:r>
              <a:rPr lang="en-CA" b="0" i="0" dirty="0">
                <a:solidFill>
                  <a:srgbClr val="222222"/>
                </a:solidFill>
                <a:effectLst/>
                <a:latin typeface="Arial" panose="020B0604020202020204" pitchFamily="34" charset="0"/>
              </a:rPr>
              <a:t>But what about the computational axis?</a:t>
            </a:r>
            <a:br>
              <a:rPr lang="en-CA" b="0" i="0" dirty="0">
                <a:solidFill>
                  <a:srgbClr val="222222"/>
                </a:solidFill>
                <a:effectLst/>
                <a:latin typeface="Arial" panose="020B0604020202020204" pitchFamily="34" charset="0"/>
              </a:rPr>
            </a:br>
            <a:r>
              <a:rPr lang="en-CA" b="0" i="0" dirty="0">
                <a:solidFill>
                  <a:srgbClr val="222222"/>
                </a:solidFill>
                <a:effectLst/>
                <a:latin typeface="Arial" panose="020B0604020202020204" pitchFamily="34" charset="0"/>
              </a:rPr>
              <a:t> If you use space-filling how do you compare runs at different resolutions? need to build a model.</a:t>
            </a:r>
          </a:p>
          <a:p>
            <a:pPr algn="l"/>
            <a:r>
              <a:rPr lang="en-CA" b="0" i="0" dirty="0">
                <a:solidFill>
                  <a:srgbClr val="222222"/>
                </a:solidFill>
                <a:effectLst/>
                <a:latin typeface="Arial" panose="020B0604020202020204" pitchFamily="34" charset="0"/>
              </a:rPr>
              <a:t>Lets build a model both for parameter and computational axis.</a:t>
            </a:r>
          </a:p>
          <a:p>
            <a:pPr algn="l"/>
            <a:r>
              <a:rPr lang="en-CA" b="0" i="0" dirty="0">
                <a:solidFill>
                  <a:srgbClr val="222222"/>
                </a:solidFill>
                <a:effectLst/>
                <a:latin typeface="Arial" panose="020B0604020202020204" pitchFamily="34" charset="0"/>
              </a:rPr>
              <a:t>Equivalence in prediction in either direction if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is the same.</a:t>
            </a:r>
          </a:p>
          <a:p>
            <a:pPr algn="l"/>
            <a:r>
              <a:rPr lang="en-CA" b="0" i="0" dirty="0">
                <a:solidFill>
                  <a:srgbClr val="222222"/>
                </a:solidFill>
                <a:effectLst/>
                <a:latin typeface="Arial" panose="020B0604020202020204" pitchFamily="34" charset="0"/>
              </a:rPr>
              <a:t> Whole point is learning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in this case. </a:t>
            </a:r>
          </a:p>
          <a:p>
            <a:pPr algn="l"/>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But can now decide between parameter or </a:t>
            </a:r>
            <a:r>
              <a:rPr lang="en-CA" b="0" i="0" dirty="0" err="1">
                <a:solidFill>
                  <a:srgbClr val="222222"/>
                </a:solidFill>
                <a:effectLst/>
                <a:latin typeface="Arial" panose="020B0604020202020204" pitchFamily="34" charset="0"/>
              </a:rPr>
              <a:t>compuational</a:t>
            </a:r>
            <a:r>
              <a:rPr lang="en-CA" b="0" i="0" dirty="0">
                <a:solidFill>
                  <a:srgbClr val="222222"/>
                </a:solidFill>
                <a:effectLst/>
                <a:latin typeface="Arial" panose="020B0604020202020204" pitchFamily="34" charset="0"/>
              </a:rPr>
              <a:t> focus, quite cool </a:t>
            </a:r>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Could make example of surface being similarly impacted</a:t>
            </a:r>
          </a:p>
          <a:p>
            <a:endParaRPr lang="en-US" dirty="0"/>
          </a:p>
        </p:txBody>
      </p:sp>
    </p:spTree>
    <p:extLst>
      <p:ext uri="{BB962C8B-B14F-4D97-AF65-F5344CB8AC3E}">
        <p14:creationId xmlns:p14="http://schemas.microsoft.com/office/powerpoint/2010/main" val="420223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GP model?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22</a:t>
            </a:fld>
            <a:endParaRPr lang="en-GB" noProof="0"/>
          </a:p>
        </p:txBody>
      </p:sp>
      <p:sp>
        <p:nvSpPr>
          <p:cNvPr id="4" name="TextBox 3">
            <a:extLst>
              <a:ext uri="{FF2B5EF4-FFF2-40B4-BE49-F238E27FC236}">
                <a16:creationId xmlns:a16="http://schemas.microsoft.com/office/drawing/2014/main" id="{FFCA59F9-AA1D-0324-83B2-3F2CEABC0647}"/>
              </a:ext>
            </a:extLst>
          </p:cNvPr>
          <p:cNvSpPr txBox="1"/>
          <p:nvPr/>
        </p:nvSpPr>
        <p:spPr>
          <a:xfrm>
            <a:off x="839449" y="1903751"/>
            <a:ext cx="6437340" cy="1200329"/>
          </a:xfrm>
          <a:prstGeom prst="rect">
            <a:avLst/>
          </a:prstGeom>
          <a:noFill/>
        </p:spPr>
        <p:txBody>
          <a:bodyPr wrap="none" rtlCol="0">
            <a:spAutoFit/>
          </a:bodyPr>
          <a:lstStyle/>
          <a:p>
            <a:r>
              <a:rPr lang="en-US" dirty="0"/>
              <a:t>Add a graph modelling the plane and uncertainty around it. </a:t>
            </a:r>
          </a:p>
          <a:p>
            <a:endParaRPr lang="en-US" dirty="0"/>
          </a:p>
          <a:p>
            <a:r>
              <a:rPr lang="en-US" dirty="0"/>
              <a:t>RBF kernel </a:t>
            </a:r>
          </a:p>
          <a:p>
            <a:endParaRPr lang="en-US" dirty="0"/>
          </a:p>
        </p:txBody>
      </p:sp>
    </p:spTree>
    <p:extLst>
      <p:ext uri="{BB962C8B-B14F-4D97-AF65-F5344CB8AC3E}">
        <p14:creationId xmlns:p14="http://schemas.microsoft.com/office/powerpoint/2010/main" val="1846618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Utility of MFED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23</a:t>
            </a:fld>
            <a:endParaRPr lang="en-GB" noProof="0"/>
          </a:p>
        </p:txBody>
      </p:sp>
      <p:pic>
        <p:nvPicPr>
          <p:cNvPr id="6146" name="Picture 2">
            <a:extLst>
              <a:ext uri="{FF2B5EF4-FFF2-40B4-BE49-F238E27FC236}">
                <a16:creationId xmlns:a16="http://schemas.microsoft.com/office/drawing/2014/main" id="{E8FCE8F3-7D35-3B6C-81F1-0D728B6AD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634" y="3754611"/>
            <a:ext cx="81534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EA25B3-41E5-FA4B-25C9-DDB8784B91E9}"/>
              </a:ext>
            </a:extLst>
          </p:cNvPr>
          <p:cNvSpPr txBox="1"/>
          <p:nvPr/>
        </p:nvSpPr>
        <p:spPr>
          <a:xfrm>
            <a:off x="1004341" y="2173574"/>
            <a:ext cx="3776098" cy="369332"/>
          </a:xfrm>
          <a:prstGeom prst="rect">
            <a:avLst/>
          </a:prstGeom>
          <a:noFill/>
        </p:spPr>
        <p:txBody>
          <a:bodyPr wrap="none" rtlCol="0">
            <a:spAutoFit/>
          </a:bodyPr>
          <a:lstStyle/>
          <a:p>
            <a:r>
              <a:rPr lang="en-US" dirty="0"/>
              <a:t>Only on the slice of highest fidelity</a:t>
            </a:r>
          </a:p>
        </p:txBody>
      </p:sp>
    </p:spTree>
    <p:extLst>
      <p:ext uri="{BB962C8B-B14F-4D97-AF65-F5344CB8AC3E}">
        <p14:creationId xmlns:p14="http://schemas.microsoft.com/office/powerpoint/2010/main" val="2757171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Maximize utility to choose a point?</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24</a:t>
            </a:fld>
            <a:endParaRPr lang="en-GB" noProof="0"/>
          </a:p>
        </p:txBody>
      </p:sp>
      <p:sp>
        <p:nvSpPr>
          <p:cNvPr id="3" name="TextBox 2">
            <a:extLst>
              <a:ext uri="{FF2B5EF4-FFF2-40B4-BE49-F238E27FC236}">
                <a16:creationId xmlns:a16="http://schemas.microsoft.com/office/drawing/2014/main" id="{8369A583-A3DE-591A-08C8-75AF72B81CDA}"/>
              </a:ext>
            </a:extLst>
          </p:cNvPr>
          <p:cNvSpPr txBox="1"/>
          <p:nvPr/>
        </p:nvSpPr>
        <p:spPr>
          <a:xfrm>
            <a:off x="809469" y="2248525"/>
            <a:ext cx="10720499" cy="2585323"/>
          </a:xfrm>
          <a:prstGeom prst="rect">
            <a:avLst/>
          </a:prstGeom>
          <a:noFill/>
        </p:spPr>
        <p:txBody>
          <a:bodyPr wrap="none" rtlCol="0">
            <a:spAutoFit/>
          </a:bodyPr>
          <a:lstStyle/>
          <a:p>
            <a:r>
              <a:rPr lang="en-US" dirty="0"/>
              <a:t>Show graph of utility. </a:t>
            </a:r>
            <a:r>
              <a:rPr lang="en-US" dirty="0" err="1"/>
              <a:t>Obvisouly</a:t>
            </a:r>
            <a:r>
              <a:rPr lang="en-US" dirty="0"/>
              <a:t> best choice is to query the highest fidelity. Needs to incorporate cost </a:t>
            </a:r>
          </a:p>
          <a:p>
            <a:endParaRPr lang="en-US" dirty="0"/>
          </a:p>
          <a:p>
            <a:r>
              <a:rPr lang="en-US" dirty="0"/>
              <a:t>Bounded rationality</a:t>
            </a:r>
          </a:p>
          <a:p>
            <a:endParaRPr lang="en-US" dirty="0"/>
          </a:p>
          <a:p>
            <a:r>
              <a:rPr lang="en-US" dirty="0"/>
              <a:t>Bounded budget</a:t>
            </a:r>
          </a:p>
          <a:p>
            <a:endParaRPr lang="en-US" dirty="0"/>
          </a:p>
          <a:p>
            <a:r>
              <a:rPr lang="en-US" dirty="0"/>
              <a:t>Planning problem</a:t>
            </a:r>
          </a:p>
          <a:p>
            <a:endParaRPr lang="en-US" dirty="0"/>
          </a:p>
          <a:p>
            <a:endParaRPr lang="en-US" dirty="0"/>
          </a:p>
        </p:txBody>
      </p:sp>
    </p:spTree>
    <p:extLst>
      <p:ext uri="{BB962C8B-B14F-4D97-AF65-F5344CB8AC3E}">
        <p14:creationId xmlns:p14="http://schemas.microsoft.com/office/powerpoint/2010/main" val="595636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KNAPSACK PROBLEM</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25</a:t>
            </a:fld>
            <a:endParaRPr lang="en-GB" noProof="0"/>
          </a:p>
        </p:txBody>
      </p:sp>
      <p:pic>
        <p:nvPicPr>
          <p:cNvPr id="4" name="Content Placeholder 13" descr="A picture containing diagram&#10;&#10;Description automatically generated">
            <a:extLst>
              <a:ext uri="{FF2B5EF4-FFF2-40B4-BE49-F238E27FC236}">
                <a16:creationId xmlns:a16="http://schemas.microsoft.com/office/drawing/2014/main" id="{97146B3F-6469-EBB1-2133-AC07C30F0208}"/>
              </a:ext>
            </a:extLst>
          </p:cNvPr>
          <p:cNvPicPr>
            <a:picLocks noChangeAspect="1"/>
          </p:cNvPicPr>
          <p:nvPr/>
        </p:nvPicPr>
        <p:blipFill>
          <a:blip r:embed="rId2"/>
          <a:stretch>
            <a:fillRect/>
          </a:stretch>
        </p:blipFill>
        <p:spPr>
          <a:xfrm>
            <a:off x="7154100" y="1835831"/>
            <a:ext cx="4199700" cy="3638646"/>
          </a:xfrm>
          <a:prstGeom prst="rect">
            <a:avLst/>
          </a:prstGeom>
        </p:spPr>
      </p:pic>
      <p:pic>
        <p:nvPicPr>
          <p:cNvPr id="6" name="Picture 2">
            <a:extLst>
              <a:ext uri="{FF2B5EF4-FFF2-40B4-BE49-F238E27FC236}">
                <a16:creationId xmlns:a16="http://schemas.microsoft.com/office/drawing/2014/main" id="{1C1617D7-8258-01ED-A148-4D61EF68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60210"/>
            <a:ext cx="3687000" cy="215520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8EEF1CAB-315E-80F8-78E1-26A1563F83A8}"/>
              </a:ext>
            </a:extLst>
          </p:cNvPr>
          <p:cNvSpPr txBox="1">
            <a:spLocks/>
          </p:cNvSpPr>
          <p:nvPr/>
        </p:nvSpPr>
        <p:spPr>
          <a:xfrm>
            <a:off x="575979" y="1524000"/>
            <a:ext cx="9406221" cy="395047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Combinatorial problem</a:t>
            </a:r>
          </a:p>
          <a:p>
            <a:endParaRPr lang="en-GB" sz="2400" dirty="0"/>
          </a:p>
          <a:p>
            <a:r>
              <a:rPr lang="en-GB" sz="2400" dirty="0"/>
              <a:t> </a:t>
            </a:r>
          </a:p>
          <a:p>
            <a:endParaRPr lang="en-GB" sz="2400" dirty="0"/>
          </a:p>
          <a:p>
            <a:endParaRPr lang="en-GB" sz="2400" dirty="0"/>
          </a:p>
          <a:p>
            <a:pPr marL="0" indent="0">
              <a:buNone/>
            </a:pPr>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036703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GREEDY APPROXIMATION</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a:xfrm>
            <a:off x="3382963" y="2505075"/>
            <a:ext cx="6225732" cy="3474720"/>
          </a:xfrm>
        </p:spPr>
        <p:txBody>
          <a:bodyPr>
            <a:normAutofit/>
          </a:bodyPr>
          <a:lstStyle/>
          <a:p>
            <a:r>
              <a:rPr lang="en-US" dirty="0"/>
              <a:t>Greedy approximation is good: utility/cost</a:t>
            </a:r>
          </a:p>
          <a:p>
            <a:endParaRPr lang="en-US" dirty="0"/>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26</a:t>
            </a:fld>
            <a:endParaRPr lang="en-GB" noProof="0"/>
          </a:p>
        </p:txBody>
      </p:sp>
    </p:spTree>
    <p:extLst>
      <p:ext uri="{BB962C8B-B14F-4D97-AF65-F5344CB8AC3E}">
        <p14:creationId xmlns:p14="http://schemas.microsoft.com/office/powerpoint/2010/main" val="3411323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Set maximization &amp; Sub-modularity</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a:xfrm>
            <a:off x="3382963" y="2505075"/>
            <a:ext cx="6225732" cy="3474720"/>
          </a:xfrm>
        </p:spPr>
        <p:txBody>
          <a:bodyPr>
            <a:normAutofit/>
          </a:bodyPr>
          <a:lstStyle/>
          <a:p>
            <a:r>
              <a:rPr lang="en-CA" b="0" i="0" dirty="0">
                <a:solidFill>
                  <a:srgbClr val="1F1F1F"/>
                </a:solidFill>
                <a:effectLst/>
                <a:latin typeface="Google Sans"/>
              </a:rPr>
              <a:t>What's a good strategy? Greedy. But you don't even have a knapsack </a:t>
            </a:r>
            <a:r>
              <a:rPr lang="en-CA" b="0" i="0" dirty="0" err="1">
                <a:solidFill>
                  <a:srgbClr val="1F1F1F"/>
                </a:solidFill>
                <a:effectLst/>
                <a:latin typeface="Google Sans"/>
              </a:rPr>
              <a:t>lroblem</a:t>
            </a:r>
            <a:r>
              <a:rPr lang="en-CA" b="0" i="0" dirty="0">
                <a:solidFill>
                  <a:srgbClr val="1F1F1F"/>
                </a:solidFill>
                <a:effectLst/>
                <a:latin typeface="Google Sans"/>
              </a:rPr>
              <a:t>' don't know the value. Points aren't independent. </a:t>
            </a:r>
            <a:r>
              <a:rPr lang="en-CA" b="0" i="0" dirty="0" err="1">
                <a:solidFill>
                  <a:srgbClr val="1F1F1F"/>
                </a:solidFill>
                <a:effectLst/>
                <a:latin typeface="Google Sans"/>
              </a:rPr>
              <a:t>Submodularity</a:t>
            </a:r>
            <a:r>
              <a:rPr lang="en-CA" b="0" i="0" dirty="0">
                <a:solidFill>
                  <a:srgbClr val="1F1F1F"/>
                </a:solidFill>
                <a:effectLst/>
                <a:latin typeface="Google Sans"/>
              </a:rPr>
              <a:t> makes that greedy works as well. </a:t>
            </a:r>
            <a:endParaRPr lang="en-US" dirty="0"/>
          </a:p>
          <a:p>
            <a:endParaRPr lang="en-US" dirty="0"/>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27</a:t>
            </a:fld>
            <a:endParaRPr lang="en-GB" noProof="0"/>
          </a:p>
        </p:txBody>
      </p:sp>
    </p:spTree>
    <p:extLst>
      <p:ext uri="{BB962C8B-B14F-4D97-AF65-F5344CB8AC3E}">
        <p14:creationId xmlns:p14="http://schemas.microsoft.com/office/powerpoint/2010/main" val="1776124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Weighted utility MFED</a:t>
            </a:r>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p:txBody>
          <a:bodyPr/>
          <a:lstStyle/>
          <a:p>
            <a:r>
              <a:rPr lang="en-US" dirty="0"/>
              <a:t>Greedy approximation is good: utility/cost</a:t>
            </a:r>
          </a:p>
          <a:p>
            <a:endParaRPr lang="en-US" dirty="0"/>
          </a:p>
          <a:p>
            <a:r>
              <a:rPr lang="en-US" dirty="0"/>
              <a:t>Display graph showing the difference </a:t>
            </a:r>
          </a:p>
          <a:p>
            <a:r>
              <a:rPr lang="en-US" dirty="0"/>
              <a:t>Depends on the cost model </a:t>
            </a:r>
          </a:p>
          <a:p>
            <a:r>
              <a:rPr lang="en-US" dirty="0"/>
              <a:t>Now we have a way to select points</a:t>
            </a:r>
          </a:p>
          <a:p>
            <a:endParaRPr lang="en-US" dirty="0"/>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28</a:t>
            </a:fld>
            <a:endParaRPr lang="en-GB" noProof="0"/>
          </a:p>
        </p:txBody>
      </p:sp>
    </p:spTree>
    <p:extLst>
      <p:ext uri="{BB962C8B-B14F-4D97-AF65-F5344CB8AC3E}">
        <p14:creationId xmlns:p14="http://schemas.microsoft.com/office/powerpoint/2010/main" val="3768722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Some application on ice-sheet data</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29</a:t>
            </a:fld>
            <a:endParaRPr lang="en-GB" noProof="0"/>
          </a:p>
        </p:txBody>
      </p:sp>
      <p:pic>
        <p:nvPicPr>
          <p:cNvPr id="12290" name="Picture 2">
            <a:extLst>
              <a:ext uri="{FF2B5EF4-FFF2-40B4-BE49-F238E27FC236}">
                <a16:creationId xmlns:a16="http://schemas.microsoft.com/office/drawing/2014/main" id="{B964F565-7429-D8DD-BCF4-28AA3705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344" y="1304678"/>
            <a:ext cx="10193311" cy="53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57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969D6F8-DAE5-D8D5-49B6-03C5BA085BA7}"/>
              </a:ext>
            </a:extLst>
          </p:cNvPr>
          <p:cNvSpPr>
            <a:spLocks noGrp="1"/>
          </p:cNvSpPr>
          <p:nvPr>
            <p:ph type="ftr" sz="quarter" idx="13"/>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49B7B46D-4C1B-21C1-3D1C-35C7E43E94CC}"/>
              </a:ext>
            </a:extLst>
          </p:cNvPr>
          <p:cNvSpPr>
            <a:spLocks noGrp="1"/>
          </p:cNvSpPr>
          <p:nvPr>
            <p:ph type="sldNum" sz="quarter" idx="14"/>
          </p:nvPr>
        </p:nvSpPr>
        <p:spPr/>
        <p:txBody>
          <a:bodyPr/>
          <a:lstStyle/>
          <a:p>
            <a:pPr rtl="0"/>
            <a:fld id="{294A09A9-5501-47C1-A89A-A340965A2BE2}" type="slidenum">
              <a:rPr lang="en-GB" noProof="0" smtClean="0"/>
              <a:pPr rtl="0"/>
              <a:t>3</a:t>
            </a:fld>
            <a:endParaRPr lang="en-GB" noProof="0"/>
          </a:p>
        </p:txBody>
      </p:sp>
      <p:pic>
        <p:nvPicPr>
          <p:cNvPr id="8" name="Online Media 7">
            <a:hlinkClick r:id="" action="ppaction://media"/>
            <a:extLst>
              <a:ext uri="{FF2B5EF4-FFF2-40B4-BE49-F238E27FC236}">
                <a16:creationId xmlns:a16="http://schemas.microsoft.com/office/drawing/2014/main" id="{27D4A4D1-C979-AD60-020E-59650F75DBB5}"/>
              </a:ext>
            </a:extLst>
          </p:cNvPr>
          <p:cNvPicPr>
            <a:picLocks noRot="1" noChangeAspect="1"/>
          </p:cNvPicPr>
          <p:nvPr>
            <a:videoFile r:link="rId1"/>
          </p:nvPr>
        </p:nvPicPr>
        <p:blipFill>
          <a:blip r:embed="rId4"/>
          <a:stretch>
            <a:fillRect/>
          </a:stretch>
        </p:blipFill>
        <p:spPr>
          <a:xfrm>
            <a:off x="1306018" y="1296044"/>
            <a:ext cx="9250180" cy="5226351"/>
          </a:xfrm>
          <a:prstGeom prst="rect">
            <a:avLst/>
          </a:prstGeom>
        </p:spPr>
      </p:pic>
      <p:sp>
        <p:nvSpPr>
          <p:cNvPr id="10" name="Title 1">
            <a:extLst>
              <a:ext uri="{FF2B5EF4-FFF2-40B4-BE49-F238E27FC236}">
                <a16:creationId xmlns:a16="http://schemas.microsoft.com/office/drawing/2014/main" id="{8F92A0A3-912B-49B6-07F4-5FBC4C7C5CAE}"/>
              </a:ext>
            </a:extLst>
          </p:cNvPr>
          <p:cNvSpPr>
            <a:spLocks noGrp="1"/>
          </p:cNvSpPr>
          <p:nvPr>
            <p:ph type="title"/>
          </p:nvPr>
        </p:nvSpPr>
        <p:spPr>
          <a:xfrm>
            <a:off x="-464696" y="31594"/>
            <a:ext cx="7974767" cy="1325563"/>
          </a:xfrm>
        </p:spPr>
        <p:txBody>
          <a:bodyPr rtlCol="0"/>
          <a:lstStyle/>
          <a:p>
            <a:pPr algn="ctr" rtl="0"/>
            <a:r>
              <a:rPr lang="en-GB" dirty="0"/>
              <a:t>WHAT ARE Ice-sheet models?</a:t>
            </a:r>
          </a:p>
        </p:txBody>
      </p:sp>
    </p:spTree>
    <p:extLst>
      <p:ext uri="{BB962C8B-B14F-4D97-AF65-F5344CB8AC3E}">
        <p14:creationId xmlns:p14="http://schemas.microsoft.com/office/powerpoint/2010/main" val="11797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Analysis of how well it performs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30</a:t>
            </a:fld>
            <a:endParaRPr lang="en-GB" noProof="0"/>
          </a:p>
        </p:txBody>
      </p:sp>
      <p:sp>
        <p:nvSpPr>
          <p:cNvPr id="3" name="TextBox 2">
            <a:extLst>
              <a:ext uri="{FF2B5EF4-FFF2-40B4-BE49-F238E27FC236}">
                <a16:creationId xmlns:a16="http://schemas.microsoft.com/office/drawing/2014/main" id="{A70BB84C-407A-1D01-8F98-1DE22E367C1B}"/>
              </a:ext>
            </a:extLst>
          </p:cNvPr>
          <p:cNvSpPr txBox="1"/>
          <p:nvPr/>
        </p:nvSpPr>
        <p:spPr>
          <a:xfrm>
            <a:off x="974361" y="2233534"/>
            <a:ext cx="5043753" cy="923330"/>
          </a:xfrm>
          <a:prstGeom prst="rect">
            <a:avLst/>
          </a:prstGeom>
          <a:noFill/>
        </p:spPr>
        <p:txBody>
          <a:bodyPr wrap="none" rtlCol="0">
            <a:spAutoFit/>
          </a:bodyPr>
          <a:lstStyle/>
          <a:p>
            <a:r>
              <a:rPr lang="en-US" dirty="0"/>
              <a:t>Cast as a set maximization problem.</a:t>
            </a:r>
          </a:p>
          <a:p>
            <a:r>
              <a:rPr lang="en-US" dirty="0"/>
              <a:t>Compare greedy strategy with optimal </a:t>
            </a:r>
          </a:p>
          <a:p>
            <a:r>
              <a:rPr lang="en-US" dirty="0"/>
              <a:t>Could be one slide with slowly appearing stuff </a:t>
            </a:r>
          </a:p>
        </p:txBody>
      </p:sp>
    </p:spTree>
    <p:extLst>
      <p:ext uri="{BB962C8B-B14F-4D97-AF65-F5344CB8AC3E}">
        <p14:creationId xmlns:p14="http://schemas.microsoft.com/office/powerpoint/2010/main" val="3619963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31</a:t>
            </a:fld>
            <a:endParaRPr lang="en-GB" noProof="0"/>
          </a:p>
        </p:txBody>
      </p:sp>
      <p:pic>
        <p:nvPicPr>
          <p:cNvPr id="7170" name="Picture 2">
            <a:extLst>
              <a:ext uri="{FF2B5EF4-FFF2-40B4-BE49-F238E27FC236}">
                <a16:creationId xmlns:a16="http://schemas.microsoft.com/office/drawing/2014/main" id="{EC6904F0-8D5B-1E11-D7AB-171ACEC5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74" y="3219137"/>
            <a:ext cx="10378190" cy="1904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EC129CB-B2AF-1D8C-EAE6-8EA8D4535E3D}"/>
              </a:ext>
            </a:extLst>
          </p:cNvPr>
          <p:cNvSpPr>
            <a:spLocks noGrp="1"/>
          </p:cNvSpPr>
          <p:nvPr>
            <p:ph type="title"/>
          </p:nvPr>
        </p:nvSpPr>
        <p:spPr>
          <a:xfrm>
            <a:off x="421523" y="149225"/>
            <a:ext cx="9232142" cy="1325563"/>
          </a:xfrm>
        </p:spPr>
        <p:txBody>
          <a:bodyPr/>
          <a:lstStyle/>
          <a:p>
            <a:r>
              <a:rPr lang="en-US" dirty="0"/>
              <a:t>Regret of stochastic greedy strategy</a:t>
            </a:r>
          </a:p>
        </p:txBody>
      </p:sp>
    </p:spTree>
    <p:extLst>
      <p:ext uri="{BB962C8B-B14F-4D97-AF65-F5344CB8AC3E}">
        <p14:creationId xmlns:p14="http://schemas.microsoft.com/office/powerpoint/2010/main" val="2242551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Experiments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32</a:t>
            </a:fld>
            <a:endParaRPr lang="en-GB" noProof="0"/>
          </a:p>
        </p:txBody>
      </p:sp>
      <p:sp>
        <p:nvSpPr>
          <p:cNvPr id="3" name="TextBox 2">
            <a:extLst>
              <a:ext uri="{FF2B5EF4-FFF2-40B4-BE49-F238E27FC236}">
                <a16:creationId xmlns:a16="http://schemas.microsoft.com/office/drawing/2014/main" id="{B975AE7D-BE6C-9683-4BD9-BDBC5C3F1769}"/>
              </a:ext>
            </a:extLst>
          </p:cNvPr>
          <p:cNvSpPr txBox="1"/>
          <p:nvPr/>
        </p:nvSpPr>
        <p:spPr>
          <a:xfrm>
            <a:off x="1019331" y="2068643"/>
            <a:ext cx="2026517" cy="646331"/>
          </a:xfrm>
          <a:prstGeom prst="rect">
            <a:avLst/>
          </a:prstGeom>
          <a:noFill/>
        </p:spPr>
        <p:txBody>
          <a:bodyPr wrap="none" rtlCol="0">
            <a:spAutoFit/>
          </a:bodyPr>
          <a:lstStyle/>
          <a:p>
            <a:r>
              <a:rPr lang="en-US" dirty="0"/>
              <a:t>PDE IN GENERAL</a:t>
            </a:r>
          </a:p>
          <a:p>
            <a:r>
              <a:rPr lang="en-US" dirty="0"/>
              <a:t>NOTEBOOK</a:t>
            </a:r>
          </a:p>
        </p:txBody>
      </p:sp>
    </p:spTree>
    <p:extLst>
      <p:ext uri="{BB962C8B-B14F-4D97-AF65-F5344CB8AC3E}">
        <p14:creationId xmlns:p14="http://schemas.microsoft.com/office/powerpoint/2010/main" val="337122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33</a:t>
            </a:fld>
            <a:endParaRPr lang="en-GB" noProof="0"/>
          </a:p>
        </p:txBody>
      </p:sp>
    </p:spTree>
    <p:extLst>
      <p:ext uri="{BB962C8B-B14F-4D97-AF65-F5344CB8AC3E}">
        <p14:creationId xmlns:p14="http://schemas.microsoft.com/office/powerpoint/2010/main" val="4089744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A few directions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34</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3323987"/>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Apply this to interesting applications</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Myopic behavior is bad? Talk about myopic formulation? </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Greedy behavior is bad? Talk bandit formulation. HMC. Adding exploration bonus.</a:t>
            </a:r>
            <a:endParaRPr lang="en-CA" b="0" dirty="0">
              <a:effectLst/>
            </a:endParaRPr>
          </a:p>
          <a:p>
            <a:r>
              <a:rPr lang="en-CA" sz="1800" b="0" i="0" u="none" strike="noStrike" dirty="0">
                <a:solidFill>
                  <a:srgbClr val="595959"/>
                </a:solidFill>
                <a:effectLst/>
                <a:latin typeface="Arial" panose="020B0604020202020204" pitchFamily="34" charset="0"/>
              </a:rPr>
              <a:t>More interesting modelling choices (non-stationary kernel? And its implications)?</a:t>
            </a:r>
            <a:endParaRPr lang="en-CA" b="0" dirty="0">
              <a:effectLst/>
            </a:endParaRPr>
          </a:p>
          <a:p>
            <a:br>
              <a:rPr lang="en-CA" dirty="0"/>
            </a:br>
            <a:r>
              <a:rPr lang="en-CA" b="0" dirty="0">
                <a:solidFill>
                  <a:srgbClr val="595959"/>
                </a:solidFill>
                <a:effectLst/>
                <a:latin typeface="Arial" panose="020B0604020202020204" pitchFamily="34" charset="0"/>
              </a:rPr>
              <a:t>Resolution quality trade-off is everywhere. Make computation related problem data driven !</a:t>
            </a:r>
          </a:p>
          <a:p>
            <a:endParaRPr lang="en-CA" dirty="0">
              <a:solidFill>
                <a:srgbClr val="595959"/>
              </a:solidFill>
              <a:latin typeface="Arial" panose="020B0604020202020204" pitchFamily="34" charset="0"/>
            </a:endParaRPr>
          </a:p>
          <a:p>
            <a:r>
              <a:rPr lang="en-CA" b="0" dirty="0">
                <a:solidFill>
                  <a:srgbClr val="595959"/>
                </a:solidFill>
                <a:effectLst/>
                <a:latin typeface="Arial" panose="020B0604020202020204" pitchFamily="34" charset="0"/>
              </a:rPr>
              <a:t>Comparison with other strategies/baselines?</a:t>
            </a:r>
          </a:p>
          <a:p>
            <a:endParaRPr lang="en-CA" b="0" dirty="0">
              <a:effectLst/>
            </a:endParaRPr>
          </a:p>
          <a:p>
            <a:endParaRPr lang="en-US" dirty="0"/>
          </a:p>
        </p:txBody>
      </p:sp>
    </p:spTree>
    <p:extLst>
      <p:ext uri="{BB962C8B-B14F-4D97-AF65-F5344CB8AC3E}">
        <p14:creationId xmlns:p14="http://schemas.microsoft.com/office/powerpoint/2010/main" val="193095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Interesting applications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35</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508105"/>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Can work on any large scale simulator. </a:t>
            </a:r>
          </a:p>
          <a:p>
            <a:pPr rtl="0">
              <a:spcBef>
                <a:spcPts val="0"/>
              </a:spcBef>
              <a:spcAft>
                <a:spcPts val="1200"/>
              </a:spcAft>
            </a:pPr>
            <a:r>
              <a:rPr lang="en-CA" b="0" dirty="0">
                <a:solidFill>
                  <a:srgbClr val="595959"/>
                </a:solidFill>
                <a:effectLst/>
                <a:latin typeface="Arial" panose="020B0604020202020204" pitchFamily="34" charset="0"/>
              </a:rPr>
              <a:t>Resolution quality trade-off is everywhere. Make computation related problem data driven !</a:t>
            </a:r>
            <a:endParaRPr lang="en-CA" b="0" dirty="0">
              <a:effectLst/>
            </a:endParaRPr>
          </a:p>
          <a:p>
            <a:br>
              <a:rPr lang="en-CA" dirty="0"/>
            </a:br>
            <a:r>
              <a:rPr lang="en-CA" dirty="0"/>
              <a:t>Basically mention my thesis</a:t>
            </a:r>
            <a:endParaRPr lang="en-US" dirty="0"/>
          </a:p>
        </p:txBody>
      </p:sp>
    </p:spTree>
    <p:extLst>
      <p:ext uri="{BB962C8B-B14F-4D97-AF65-F5344CB8AC3E}">
        <p14:creationId xmlns:p14="http://schemas.microsoft.com/office/powerpoint/2010/main" val="1012405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Myopic behavior</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36</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938992"/>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Add picture.</a:t>
            </a:r>
          </a:p>
          <a:p>
            <a:pPr rtl="0">
              <a:spcBef>
                <a:spcPts val="0"/>
              </a:spcBef>
              <a:spcAft>
                <a:spcPts val="1200"/>
              </a:spcAft>
            </a:pPr>
            <a:r>
              <a:rPr lang="en-CA" dirty="0">
                <a:solidFill>
                  <a:srgbClr val="595959"/>
                </a:solidFill>
                <a:latin typeface="Arial" panose="020B0604020202020204" pitchFamily="34" charset="0"/>
              </a:rPr>
              <a:t>Samples one in a row. Weird behavior</a:t>
            </a:r>
          </a:p>
          <a:p>
            <a:pPr rtl="0">
              <a:spcBef>
                <a:spcPts val="0"/>
              </a:spcBef>
              <a:spcAft>
                <a:spcPts val="1200"/>
              </a:spcAft>
            </a:pPr>
            <a:r>
              <a:rPr lang="en-CA" b="0" dirty="0">
                <a:solidFill>
                  <a:srgbClr val="595959"/>
                </a:solidFill>
                <a:effectLst/>
                <a:latin typeface="Arial" panose="020B0604020202020204" pitchFamily="34" charset="0"/>
              </a:rPr>
              <a:t>Need planning </a:t>
            </a:r>
            <a:endParaRPr lang="en-CA" b="0" dirty="0">
              <a:effectLst/>
            </a:endParaRPr>
          </a:p>
          <a:p>
            <a:br>
              <a:rPr lang="en-CA" dirty="0"/>
            </a:br>
            <a:endParaRPr lang="en-US" dirty="0"/>
          </a:p>
        </p:txBody>
      </p:sp>
    </p:spTree>
    <p:extLst>
      <p:ext uri="{BB962C8B-B14F-4D97-AF65-F5344CB8AC3E}">
        <p14:creationId xmlns:p14="http://schemas.microsoft.com/office/powerpoint/2010/main" val="102972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Optimism in the face of uncertainty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37</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794479" y="2458387"/>
            <a:ext cx="9353862" cy="1938992"/>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When selecting a sample we don’t assume we learn anything new about </a:t>
            </a:r>
            <a:r>
              <a:rPr lang="en-CA" sz="1800" b="0" i="0" u="none" strike="noStrike" dirty="0" err="1">
                <a:solidFill>
                  <a:srgbClr val="595959"/>
                </a:solidFill>
                <a:effectLst/>
                <a:latin typeface="Arial" panose="020B0604020202020204" pitchFamily="34" charset="0"/>
              </a:rPr>
              <a:t>lengthscale</a:t>
            </a:r>
            <a:endParaRPr lang="en-CA" sz="1800" b="0" i="0" u="none" strike="noStrike" dirty="0">
              <a:solidFill>
                <a:srgbClr val="595959"/>
              </a:solidFill>
              <a:effectLst/>
              <a:latin typeface="Arial" panose="020B0604020202020204" pitchFamily="34" charset="0"/>
            </a:endParaRPr>
          </a:p>
          <a:p>
            <a:pPr rtl="0">
              <a:spcBef>
                <a:spcPts val="0"/>
              </a:spcBef>
              <a:spcAft>
                <a:spcPts val="1200"/>
              </a:spcAft>
            </a:pPr>
            <a:r>
              <a:rPr lang="en-CA" dirty="0">
                <a:solidFill>
                  <a:srgbClr val="595959"/>
                </a:solidFill>
                <a:latin typeface="Arial" panose="020B0604020202020204" pitchFamily="34" charset="0"/>
              </a:rPr>
              <a:t>Estimate gets better through time and that has value </a:t>
            </a:r>
          </a:p>
          <a:p>
            <a:pPr rtl="0">
              <a:spcBef>
                <a:spcPts val="0"/>
              </a:spcBef>
              <a:spcAft>
                <a:spcPts val="1200"/>
              </a:spcAft>
            </a:pPr>
            <a:r>
              <a:rPr lang="en-CA" dirty="0">
                <a:solidFill>
                  <a:srgbClr val="595959"/>
                </a:solidFill>
                <a:latin typeface="Arial" panose="020B0604020202020204" pitchFamily="34" charset="0"/>
              </a:rPr>
              <a:t>Can add exploration bonus, or use probabilistic modelling UCB style</a:t>
            </a:r>
            <a:endParaRPr lang="en-CA" b="0" dirty="0">
              <a:effectLst/>
            </a:endParaRPr>
          </a:p>
          <a:p>
            <a:br>
              <a:rPr lang="en-CA" dirty="0"/>
            </a:br>
            <a:endParaRPr lang="en-US" dirty="0"/>
          </a:p>
        </p:txBody>
      </p:sp>
    </p:spTree>
    <p:extLst>
      <p:ext uri="{BB962C8B-B14F-4D97-AF65-F5344CB8AC3E}">
        <p14:creationId xmlns:p14="http://schemas.microsoft.com/office/powerpoint/2010/main" val="3402117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E05BE1A8-0567-4780-BF2E-8F9ABD4253D4}"/>
              </a:ext>
            </a:extLst>
          </p:cNvPr>
          <p:cNvSpPr>
            <a:spLocks noGrp="1"/>
          </p:cNvSpPr>
          <p:nvPr>
            <p:ph type="title"/>
          </p:nvPr>
        </p:nvSpPr>
        <p:spPr>
          <a:xfrm>
            <a:off x="841248" y="2048256"/>
            <a:ext cx="2206752" cy="868680"/>
          </a:xfrm>
        </p:spPr>
        <p:txBody>
          <a:bodyPr rtlCol="0">
            <a:normAutofit/>
          </a:bodyPr>
          <a:lstStyle/>
          <a:p>
            <a:pPr rtl="0"/>
            <a:r>
              <a:rPr lang="en-GB"/>
              <a:t>OUR TEAM </a:t>
            </a:r>
          </a:p>
        </p:txBody>
      </p:sp>
      <p:pic>
        <p:nvPicPr>
          <p:cNvPr id="18" name="Picture Placeholder 17">
            <a:extLst>
              <a:ext uri="{FF2B5EF4-FFF2-40B4-BE49-F238E27FC236}">
                <a16:creationId xmlns:a16="http://schemas.microsoft.com/office/drawing/2014/main" id="{B16C1FD9-B2C1-4C84-94E5-590F66212864}"/>
              </a:ext>
            </a:extLst>
          </p:cNvPr>
          <p:cNvPicPr>
            <a:picLocks noGrp="1" noChangeAspect="1"/>
          </p:cNvPicPr>
          <p:nvPr>
            <p:ph type="pic" sz="quarter" idx="13"/>
          </p:nvPr>
        </p:nvPicPr>
        <p:blipFill>
          <a:blip r:embed="rId3"/>
          <a:srcRect/>
          <a:stretch/>
        </p:blipFill>
        <p:spPr>
          <a:xfrm>
            <a:off x="3600450" y="905256"/>
            <a:ext cx="1371600" cy="1371600"/>
          </a:xfrm>
        </p:spPr>
      </p:pic>
      <p:pic>
        <p:nvPicPr>
          <p:cNvPr id="37" name="Picture Placeholder 36">
            <a:extLst>
              <a:ext uri="{FF2B5EF4-FFF2-40B4-BE49-F238E27FC236}">
                <a16:creationId xmlns:a16="http://schemas.microsoft.com/office/drawing/2014/main" id="{20FCACF9-977F-403B-8084-08E73153E33D}"/>
              </a:ext>
            </a:extLst>
          </p:cNvPr>
          <p:cNvPicPr>
            <a:picLocks noGrp="1" noChangeAspect="1"/>
          </p:cNvPicPr>
          <p:nvPr>
            <p:ph type="pic" sz="quarter" idx="16"/>
          </p:nvPr>
        </p:nvPicPr>
        <p:blipFill>
          <a:blip r:embed="rId4"/>
          <a:srcRect/>
          <a:stretch/>
        </p:blipFill>
        <p:spPr>
          <a:xfrm>
            <a:off x="10191750" y="905256"/>
            <a:ext cx="1371600" cy="1371600"/>
          </a:xfrm>
        </p:spPr>
      </p:pic>
      <p:sp>
        <p:nvSpPr>
          <p:cNvPr id="9" name="Text Placeholder 8">
            <a:extLst>
              <a:ext uri="{FF2B5EF4-FFF2-40B4-BE49-F238E27FC236}">
                <a16:creationId xmlns:a16="http://schemas.microsoft.com/office/drawing/2014/main" id="{9E1EF1B2-335E-43EB-9125-19B83C760AEB}"/>
              </a:ext>
            </a:extLst>
          </p:cNvPr>
          <p:cNvSpPr>
            <a:spLocks noGrp="1"/>
          </p:cNvSpPr>
          <p:nvPr>
            <p:ph type="body" sz="quarter" idx="17"/>
          </p:nvPr>
        </p:nvSpPr>
        <p:spPr>
          <a:xfrm>
            <a:off x="3352801" y="2441448"/>
            <a:ext cx="1828800" cy="265176"/>
          </a:xfrm>
        </p:spPr>
        <p:txBody>
          <a:bodyPr rtlCol="0"/>
          <a:lstStyle/>
          <a:p>
            <a:pPr rtl="0"/>
            <a:r>
              <a:rPr lang="en-GB" dirty="0"/>
              <a:t>Pierre Thodoroff</a:t>
            </a:r>
          </a:p>
        </p:txBody>
      </p:sp>
      <p:sp>
        <p:nvSpPr>
          <p:cNvPr id="10" name="Text Placeholder 9">
            <a:extLst>
              <a:ext uri="{FF2B5EF4-FFF2-40B4-BE49-F238E27FC236}">
                <a16:creationId xmlns:a16="http://schemas.microsoft.com/office/drawing/2014/main" id="{F1C823EA-AE67-4F89-80E3-94F84C65C91E}"/>
              </a:ext>
            </a:extLst>
          </p:cNvPr>
          <p:cNvSpPr>
            <a:spLocks noGrp="1"/>
          </p:cNvSpPr>
          <p:nvPr>
            <p:ph type="body" sz="quarter" idx="18"/>
          </p:nvPr>
        </p:nvSpPr>
        <p:spPr>
          <a:xfrm>
            <a:off x="3352800" y="2761488"/>
            <a:ext cx="1828800" cy="265176"/>
          </a:xfrm>
        </p:spPr>
        <p:txBody>
          <a:bodyPr rtlCol="0"/>
          <a:lstStyle/>
          <a:p>
            <a:r>
              <a:rPr lang="en-GB" dirty="0"/>
              <a:t>Computer Lab at the University of Cambridge</a:t>
            </a:r>
          </a:p>
          <a:p>
            <a:pPr rtl="0"/>
            <a:endParaRPr lang="en-GB" dirty="0"/>
          </a:p>
        </p:txBody>
      </p:sp>
      <p:sp>
        <p:nvSpPr>
          <p:cNvPr id="11" name="Text Placeholder 10">
            <a:extLst>
              <a:ext uri="{FF2B5EF4-FFF2-40B4-BE49-F238E27FC236}">
                <a16:creationId xmlns:a16="http://schemas.microsoft.com/office/drawing/2014/main" id="{75E659AB-DBD1-479C-A0A8-9315F5B373DE}"/>
              </a:ext>
            </a:extLst>
          </p:cNvPr>
          <p:cNvSpPr>
            <a:spLocks noGrp="1"/>
          </p:cNvSpPr>
          <p:nvPr>
            <p:ph type="body" sz="quarter" idx="19"/>
          </p:nvPr>
        </p:nvSpPr>
        <p:spPr>
          <a:xfrm>
            <a:off x="5534024" y="2441448"/>
            <a:ext cx="1828800" cy="265176"/>
          </a:xfrm>
        </p:spPr>
        <p:txBody>
          <a:bodyPr rtlCol="0"/>
          <a:lstStyle/>
          <a:p>
            <a:pPr rtl="0"/>
            <a:r>
              <a:rPr lang="en-GB" dirty="0"/>
              <a:t>Rosie Williams</a:t>
            </a:r>
          </a:p>
        </p:txBody>
      </p:sp>
      <p:sp>
        <p:nvSpPr>
          <p:cNvPr id="12" name="Text Placeholder 11">
            <a:extLst>
              <a:ext uri="{FF2B5EF4-FFF2-40B4-BE49-F238E27FC236}">
                <a16:creationId xmlns:a16="http://schemas.microsoft.com/office/drawing/2014/main" id="{9529C076-792D-4F29-A6A2-CB798E6ED071}"/>
              </a:ext>
            </a:extLst>
          </p:cNvPr>
          <p:cNvSpPr>
            <a:spLocks noGrp="1"/>
          </p:cNvSpPr>
          <p:nvPr>
            <p:ph type="body" sz="quarter" idx="20"/>
          </p:nvPr>
        </p:nvSpPr>
        <p:spPr>
          <a:xfrm>
            <a:off x="5534023" y="2761488"/>
            <a:ext cx="1828800" cy="265176"/>
          </a:xfrm>
        </p:spPr>
        <p:txBody>
          <a:bodyPr rtlCol="0"/>
          <a:lstStyle/>
          <a:p>
            <a:pPr rtl="0"/>
            <a:r>
              <a:rPr lang="en-GB" dirty="0"/>
              <a:t>British Antarctic Survey</a:t>
            </a:r>
          </a:p>
        </p:txBody>
      </p:sp>
      <p:sp>
        <p:nvSpPr>
          <p:cNvPr id="13" name="Text Placeholder 12">
            <a:extLst>
              <a:ext uri="{FF2B5EF4-FFF2-40B4-BE49-F238E27FC236}">
                <a16:creationId xmlns:a16="http://schemas.microsoft.com/office/drawing/2014/main" id="{60353248-CD1E-44F5-A92C-7508D95AF333}"/>
              </a:ext>
            </a:extLst>
          </p:cNvPr>
          <p:cNvSpPr>
            <a:spLocks noGrp="1"/>
          </p:cNvSpPr>
          <p:nvPr>
            <p:ph type="body" sz="quarter" idx="21"/>
          </p:nvPr>
        </p:nvSpPr>
        <p:spPr>
          <a:xfrm>
            <a:off x="7766050" y="2441448"/>
            <a:ext cx="1828800" cy="265176"/>
          </a:xfrm>
        </p:spPr>
        <p:txBody>
          <a:bodyPr rtlCol="0"/>
          <a:lstStyle/>
          <a:p>
            <a:pPr rtl="0"/>
            <a:r>
              <a:rPr lang="en-GB" dirty="0"/>
              <a:t>Robert </a:t>
            </a:r>
            <a:r>
              <a:rPr lang="en-GB" dirty="0" err="1"/>
              <a:t>Arthern</a:t>
            </a:r>
            <a:endParaRPr lang="en-GB" dirty="0"/>
          </a:p>
        </p:txBody>
      </p:sp>
      <p:sp>
        <p:nvSpPr>
          <p:cNvPr id="14" name="Text Placeholder 13">
            <a:extLst>
              <a:ext uri="{FF2B5EF4-FFF2-40B4-BE49-F238E27FC236}">
                <a16:creationId xmlns:a16="http://schemas.microsoft.com/office/drawing/2014/main" id="{58839587-5AC3-4D29-B488-2E8EBA4B3AA1}"/>
              </a:ext>
            </a:extLst>
          </p:cNvPr>
          <p:cNvSpPr>
            <a:spLocks noGrp="1"/>
          </p:cNvSpPr>
          <p:nvPr>
            <p:ph type="body" sz="quarter" idx="22"/>
          </p:nvPr>
        </p:nvSpPr>
        <p:spPr>
          <a:xfrm>
            <a:off x="7766049" y="2761488"/>
            <a:ext cx="1828800" cy="265176"/>
          </a:xfrm>
        </p:spPr>
        <p:txBody>
          <a:bodyPr rtlCol="0"/>
          <a:lstStyle/>
          <a:p>
            <a:pPr rtl="0"/>
            <a:r>
              <a:rPr lang="en-GB" dirty="0"/>
              <a:t>British Antarctic Survey</a:t>
            </a:r>
          </a:p>
        </p:txBody>
      </p:sp>
      <p:sp>
        <p:nvSpPr>
          <p:cNvPr id="15" name="Text Placeholder 14">
            <a:extLst>
              <a:ext uri="{FF2B5EF4-FFF2-40B4-BE49-F238E27FC236}">
                <a16:creationId xmlns:a16="http://schemas.microsoft.com/office/drawing/2014/main" id="{4A5CB28F-E74F-4C22-9A10-EDBD856B621B}"/>
              </a:ext>
            </a:extLst>
          </p:cNvPr>
          <p:cNvSpPr>
            <a:spLocks noGrp="1"/>
          </p:cNvSpPr>
          <p:nvPr>
            <p:ph type="body" sz="quarter" idx="23"/>
          </p:nvPr>
        </p:nvSpPr>
        <p:spPr>
          <a:xfrm>
            <a:off x="9963151" y="2441448"/>
            <a:ext cx="1828800" cy="265176"/>
          </a:xfrm>
        </p:spPr>
        <p:txBody>
          <a:bodyPr rtlCol="0"/>
          <a:lstStyle/>
          <a:p>
            <a:pPr rtl="0"/>
            <a:r>
              <a:rPr lang="en-GB" dirty="0"/>
              <a:t>Scott Hosking</a:t>
            </a:r>
          </a:p>
        </p:txBody>
      </p:sp>
      <p:sp>
        <p:nvSpPr>
          <p:cNvPr id="16" name="Text Placeholder 15">
            <a:extLst>
              <a:ext uri="{FF2B5EF4-FFF2-40B4-BE49-F238E27FC236}">
                <a16:creationId xmlns:a16="http://schemas.microsoft.com/office/drawing/2014/main" id="{DD4D985A-02AF-4647-849E-2FF420DB3FBB}"/>
              </a:ext>
            </a:extLst>
          </p:cNvPr>
          <p:cNvSpPr>
            <a:spLocks noGrp="1"/>
          </p:cNvSpPr>
          <p:nvPr>
            <p:ph type="body" sz="quarter" idx="24"/>
          </p:nvPr>
        </p:nvSpPr>
        <p:spPr>
          <a:xfrm>
            <a:off x="9963150" y="2761488"/>
            <a:ext cx="1828800" cy="265176"/>
          </a:xfrm>
        </p:spPr>
        <p:txBody>
          <a:bodyPr rtlCol="0"/>
          <a:lstStyle/>
          <a:p>
            <a:pPr rtl="0"/>
            <a:r>
              <a:rPr lang="en-GB" dirty="0"/>
              <a:t>British Antarctic Survey</a:t>
            </a:r>
          </a:p>
        </p:txBody>
      </p:sp>
      <p:pic>
        <p:nvPicPr>
          <p:cNvPr id="39" name="Picture Placeholder 38">
            <a:extLst>
              <a:ext uri="{FF2B5EF4-FFF2-40B4-BE49-F238E27FC236}">
                <a16:creationId xmlns:a16="http://schemas.microsoft.com/office/drawing/2014/main" id="{9DE0EA9C-A37F-4ED2-9195-0E1679F6D9A7}"/>
              </a:ext>
            </a:extLst>
          </p:cNvPr>
          <p:cNvPicPr>
            <a:picLocks noGrp="1" noChangeAspect="1"/>
          </p:cNvPicPr>
          <p:nvPr>
            <p:ph type="pic" sz="quarter" idx="25"/>
          </p:nvPr>
        </p:nvPicPr>
        <p:blipFill>
          <a:blip r:embed="rId5"/>
          <a:srcRect/>
          <a:stretch/>
        </p:blipFill>
        <p:spPr>
          <a:xfrm>
            <a:off x="6892928" y="3541797"/>
            <a:ext cx="1371600" cy="1371600"/>
          </a:xfrm>
        </p:spPr>
      </p:pic>
      <p:pic>
        <p:nvPicPr>
          <p:cNvPr id="41" name="Picture Placeholder 40">
            <a:extLst>
              <a:ext uri="{FF2B5EF4-FFF2-40B4-BE49-F238E27FC236}">
                <a16:creationId xmlns:a16="http://schemas.microsoft.com/office/drawing/2014/main" id="{E6EE021F-C0B4-499D-820B-383BFC8084D6}"/>
              </a:ext>
            </a:extLst>
          </p:cNvPr>
          <p:cNvPicPr>
            <a:picLocks noGrp="1" noChangeAspect="1"/>
          </p:cNvPicPr>
          <p:nvPr>
            <p:ph type="pic" sz="quarter" idx="26"/>
          </p:nvPr>
        </p:nvPicPr>
        <p:blipFill>
          <a:blip r:embed="rId6"/>
          <a:srcRect/>
          <a:stretch/>
        </p:blipFill>
        <p:spPr>
          <a:xfrm>
            <a:off x="4918224" y="3540263"/>
            <a:ext cx="960342" cy="1371600"/>
          </a:xfrm>
        </p:spPr>
      </p:pic>
      <p:pic>
        <p:nvPicPr>
          <p:cNvPr id="43" name="Picture Placeholder 42">
            <a:extLst>
              <a:ext uri="{FF2B5EF4-FFF2-40B4-BE49-F238E27FC236}">
                <a16:creationId xmlns:a16="http://schemas.microsoft.com/office/drawing/2014/main" id="{5557B145-C9E5-4F7C-934C-CBECFA1B2754}"/>
              </a:ext>
            </a:extLst>
          </p:cNvPr>
          <p:cNvPicPr>
            <a:picLocks noGrp="1" noChangeAspect="1"/>
          </p:cNvPicPr>
          <p:nvPr>
            <p:ph type="pic" sz="quarter" idx="27"/>
          </p:nvPr>
        </p:nvPicPr>
        <p:blipFill>
          <a:blip r:embed="rId7"/>
          <a:srcRect/>
          <a:stretch/>
        </p:blipFill>
        <p:spPr>
          <a:xfrm>
            <a:off x="9133901" y="3541797"/>
            <a:ext cx="1371600" cy="1371600"/>
          </a:xfrm>
        </p:spPr>
      </p:pic>
      <p:sp>
        <p:nvSpPr>
          <p:cNvPr id="21" name="Text Placeholder 20">
            <a:extLst>
              <a:ext uri="{FF2B5EF4-FFF2-40B4-BE49-F238E27FC236}">
                <a16:creationId xmlns:a16="http://schemas.microsoft.com/office/drawing/2014/main" id="{8CE07986-1A5E-4946-8CA7-C58F5896DBDA}"/>
              </a:ext>
            </a:extLst>
          </p:cNvPr>
          <p:cNvSpPr>
            <a:spLocks noGrp="1"/>
          </p:cNvSpPr>
          <p:nvPr>
            <p:ph type="body" sz="quarter" idx="29"/>
          </p:nvPr>
        </p:nvSpPr>
        <p:spPr>
          <a:xfrm>
            <a:off x="6645279" y="5077989"/>
            <a:ext cx="1828800" cy="265176"/>
          </a:xfrm>
        </p:spPr>
        <p:txBody>
          <a:bodyPr rtlCol="0"/>
          <a:lstStyle/>
          <a:p>
            <a:pPr rtl="0"/>
            <a:r>
              <a:rPr lang="en-GB" dirty="0"/>
              <a:t>Marcus Kaiser</a:t>
            </a:r>
          </a:p>
        </p:txBody>
      </p:sp>
      <p:sp>
        <p:nvSpPr>
          <p:cNvPr id="22" name="Text Placeholder 21">
            <a:extLst>
              <a:ext uri="{FF2B5EF4-FFF2-40B4-BE49-F238E27FC236}">
                <a16:creationId xmlns:a16="http://schemas.microsoft.com/office/drawing/2014/main" id="{42D5929B-CBFE-4EC6-B4E2-1C52BE9407B1}"/>
              </a:ext>
            </a:extLst>
          </p:cNvPr>
          <p:cNvSpPr>
            <a:spLocks noGrp="1"/>
          </p:cNvSpPr>
          <p:nvPr>
            <p:ph type="body" sz="quarter" idx="30"/>
          </p:nvPr>
        </p:nvSpPr>
        <p:spPr>
          <a:xfrm>
            <a:off x="6645278" y="5407173"/>
            <a:ext cx="1828800" cy="265176"/>
          </a:xfrm>
        </p:spPr>
        <p:txBody>
          <a:bodyPr rtlCol="0"/>
          <a:lstStyle/>
          <a:p>
            <a:pPr lvl="0" rtl="0"/>
            <a:r>
              <a:rPr lang="en-GB" dirty="0"/>
              <a:t>Computer Lab at the University of Cambridge</a:t>
            </a:r>
          </a:p>
        </p:txBody>
      </p:sp>
      <p:sp>
        <p:nvSpPr>
          <p:cNvPr id="23" name="Text Placeholder 22">
            <a:extLst>
              <a:ext uri="{FF2B5EF4-FFF2-40B4-BE49-F238E27FC236}">
                <a16:creationId xmlns:a16="http://schemas.microsoft.com/office/drawing/2014/main" id="{F5E91432-0F31-48C7-9019-4FF2D62E5CEB}"/>
              </a:ext>
            </a:extLst>
          </p:cNvPr>
          <p:cNvSpPr>
            <a:spLocks noGrp="1"/>
          </p:cNvSpPr>
          <p:nvPr>
            <p:ph type="body" sz="quarter" idx="31"/>
          </p:nvPr>
        </p:nvSpPr>
        <p:spPr>
          <a:xfrm>
            <a:off x="4449069" y="5076455"/>
            <a:ext cx="1828800" cy="265176"/>
          </a:xfrm>
        </p:spPr>
        <p:txBody>
          <a:bodyPr rtlCol="0"/>
          <a:lstStyle/>
          <a:p>
            <a:pPr rtl="0"/>
            <a:r>
              <a:rPr lang="en-GB" dirty="0" err="1"/>
              <a:t>Ieva</a:t>
            </a:r>
            <a:r>
              <a:rPr lang="en-GB" dirty="0"/>
              <a:t> </a:t>
            </a:r>
            <a:r>
              <a:rPr lang="en-GB" dirty="0" err="1"/>
              <a:t>Kazlauskaite</a:t>
            </a:r>
            <a:endParaRPr lang="en-GB" dirty="0"/>
          </a:p>
        </p:txBody>
      </p:sp>
      <p:sp>
        <p:nvSpPr>
          <p:cNvPr id="24" name="Text Placeholder 23">
            <a:extLst>
              <a:ext uri="{FF2B5EF4-FFF2-40B4-BE49-F238E27FC236}">
                <a16:creationId xmlns:a16="http://schemas.microsoft.com/office/drawing/2014/main" id="{1FB52A79-100D-4414-9BB3-9B2966378A10}"/>
              </a:ext>
            </a:extLst>
          </p:cNvPr>
          <p:cNvSpPr>
            <a:spLocks noGrp="1"/>
          </p:cNvSpPr>
          <p:nvPr>
            <p:ph type="body" sz="quarter" idx="32"/>
          </p:nvPr>
        </p:nvSpPr>
        <p:spPr>
          <a:xfrm>
            <a:off x="4449068" y="5405639"/>
            <a:ext cx="1828800" cy="265176"/>
          </a:xfrm>
        </p:spPr>
        <p:txBody>
          <a:bodyPr rtlCol="0"/>
          <a:lstStyle/>
          <a:p>
            <a:pPr rtl="0"/>
            <a:r>
              <a:rPr lang="en-GB" dirty="0"/>
              <a:t>Department of Engineering at the University of Cambridge</a:t>
            </a:r>
          </a:p>
        </p:txBody>
      </p:sp>
      <p:sp>
        <p:nvSpPr>
          <p:cNvPr id="25" name="Text Placeholder 24">
            <a:extLst>
              <a:ext uri="{FF2B5EF4-FFF2-40B4-BE49-F238E27FC236}">
                <a16:creationId xmlns:a16="http://schemas.microsoft.com/office/drawing/2014/main" id="{F5E7C0D4-A558-4F34-8FA5-FFD83F5A1CE3}"/>
              </a:ext>
            </a:extLst>
          </p:cNvPr>
          <p:cNvSpPr>
            <a:spLocks noGrp="1"/>
          </p:cNvSpPr>
          <p:nvPr>
            <p:ph type="body" sz="quarter" idx="33"/>
          </p:nvPr>
        </p:nvSpPr>
        <p:spPr>
          <a:xfrm>
            <a:off x="8905302" y="5077989"/>
            <a:ext cx="1828800" cy="265176"/>
          </a:xfrm>
        </p:spPr>
        <p:txBody>
          <a:bodyPr rtlCol="0"/>
          <a:lstStyle/>
          <a:p>
            <a:pPr rtl="0"/>
            <a:r>
              <a:rPr lang="en-GB" dirty="0"/>
              <a:t>Neil Lawrence</a:t>
            </a:r>
          </a:p>
        </p:txBody>
      </p:sp>
      <p:sp>
        <p:nvSpPr>
          <p:cNvPr id="26" name="Text Placeholder 25">
            <a:extLst>
              <a:ext uri="{FF2B5EF4-FFF2-40B4-BE49-F238E27FC236}">
                <a16:creationId xmlns:a16="http://schemas.microsoft.com/office/drawing/2014/main" id="{E1B8E617-7D79-4BF2-96C8-0CEAA8AAC1B2}"/>
              </a:ext>
            </a:extLst>
          </p:cNvPr>
          <p:cNvSpPr>
            <a:spLocks noGrp="1"/>
          </p:cNvSpPr>
          <p:nvPr>
            <p:ph type="body" sz="quarter" idx="34"/>
          </p:nvPr>
        </p:nvSpPr>
        <p:spPr>
          <a:xfrm>
            <a:off x="8905301" y="5407173"/>
            <a:ext cx="1828800" cy="265176"/>
          </a:xfrm>
        </p:spPr>
        <p:txBody>
          <a:bodyPr rtlCol="0"/>
          <a:lstStyle/>
          <a:p>
            <a:pPr lvl="0" rtl="0"/>
            <a:r>
              <a:rPr lang="en-GB" dirty="0"/>
              <a:t>Computer Lab at the University of Cambridge</a:t>
            </a:r>
          </a:p>
        </p:txBody>
      </p:sp>
      <p:sp>
        <p:nvSpPr>
          <p:cNvPr id="2" name="Date Placeholder 1">
            <a:extLst>
              <a:ext uri="{FF2B5EF4-FFF2-40B4-BE49-F238E27FC236}">
                <a16:creationId xmlns:a16="http://schemas.microsoft.com/office/drawing/2014/main" id="{3967D213-4652-476D-B51F-8C4027451A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57628A2F-2F00-48B0-92EB-33DB253B592D}"/>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4" name="Slide Number Placeholder 3">
            <a:extLst>
              <a:ext uri="{FF2B5EF4-FFF2-40B4-BE49-F238E27FC236}">
                <a16:creationId xmlns:a16="http://schemas.microsoft.com/office/drawing/2014/main" id="{185DAB88-3A91-4874-9E06-E2644665B5B0}"/>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38</a:t>
            </a:fld>
            <a:endParaRPr lang="en-GB" dirty="0"/>
          </a:p>
        </p:txBody>
      </p:sp>
      <p:pic>
        <p:nvPicPr>
          <p:cNvPr id="17" name="Picture Placeholder 16" descr="A person wearing sunglasses&#10;&#10;Description automatically generated with medium confidence">
            <a:extLst>
              <a:ext uri="{FF2B5EF4-FFF2-40B4-BE49-F238E27FC236}">
                <a16:creationId xmlns:a16="http://schemas.microsoft.com/office/drawing/2014/main" id="{F324F588-CAAD-CDB8-962E-0AE3B5B5E03A}"/>
              </a:ext>
            </a:extLst>
          </p:cNvPr>
          <p:cNvPicPr>
            <a:picLocks noGrp="1" noChangeAspect="1"/>
          </p:cNvPicPr>
          <p:nvPr>
            <p:ph type="pic" sz="quarter" idx="14"/>
          </p:nvPr>
        </p:nvPicPr>
        <p:blipFill>
          <a:blip r:embed="rId8"/>
          <a:srcRect t="12500" b="12500"/>
          <a:stretch>
            <a:fillRect/>
          </a:stretch>
        </p:blipFill>
        <p:spPr/>
      </p:pic>
      <p:pic>
        <p:nvPicPr>
          <p:cNvPr id="30" name="Picture Placeholder 29" descr="A picture containing person, person, wall, indoor&#10;&#10;Description automatically generated">
            <a:extLst>
              <a:ext uri="{FF2B5EF4-FFF2-40B4-BE49-F238E27FC236}">
                <a16:creationId xmlns:a16="http://schemas.microsoft.com/office/drawing/2014/main" id="{64B50C74-647F-67AE-F77A-5CE8B963D1B4}"/>
              </a:ext>
            </a:extLst>
          </p:cNvPr>
          <p:cNvPicPr>
            <a:picLocks noGrp="1" noChangeAspect="1"/>
          </p:cNvPicPr>
          <p:nvPr>
            <p:ph type="pic" sz="quarter" idx="15"/>
          </p:nvPr>
        </p:nvPicPr>
        <p:blipFill>
          <a:blip r:embed="rId9"/>
          <a:srcRect t="12500" b="12500"/>
          <a:stretch>
            <a:fillRect/>
          </a:stretch>
        </p:blipFill>
        <p:spPr/>
      </p:pic>
    </p:spTree>
    <p:extLst>
      <p:ext uri="{BB962C8B-B14F-4D97-AF65-F5344CB8AC3E}">
        <p14:creationId xmlns:p14="http://schemas.microsoft.com/office/powerpoint/2010/main" val="988111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841248" y="1034322"/>
            <a:ext cx="3924300" cy="2897282"/>
          </a:xfrm>
        </p:spPr>
        <p:txBody>
          <a:bodyPr rtlCol="0" anchor="b">
            <a:normAutofit/>
          </a:bodyPr>
          <a:lstStyle/>
          <a:p>
            <a:pPr rtl="0"/>
            <a:r>
              <a:rPr lang="en-GB" dirty="0"/>
              <a:t>THANK YOU</a:t>
            </a:r>
            <a:br>
              <a:rPr lang="en-GB" dirty="0"/>
            </a:br>
            <a:r>
              <a:rPr lang="en-GB" dirty="0"/>
              <a:t>Reference</a:t>
            </a:r>
            <a:br>
              <a:rPr lang="en-GB" dirty="0"/>
            </a:br>
            <a:endParaRPr lang="en-GB"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0"/>
          </p:nvPr>
        </p:nvSpPr>
        <p:spPr>
          <a:xfrm>
            <a:off x="841248" y="4105656"/>
            <a:ext cx="2552700" cy="2066071"/>
          </a:xfrm>
        </p:spPr>
        <p:txBody>
          <a:bodyPr rtlCol="0"/>
          <a:lstStyle/>
          <a:p>
            <a:pPr rtl="0"/>
            <a:r>
              <a:rPr lang="en-GB" dirty="0"/>
              <a:t>Pierre Thodoroff</a:t>
            </a:r>
          </a:p>
        </p:txBody>
      </p:sp>
      <p:sp>
        <p:nvSpPr>
          <p:cNvPr id="48" name="Date Placeholder 47">
            <a:extLst>
              <a:ext uri="{FF2B5EF4-FFF2-40B4-BE49-F238E27FC236}">
                <a16:creationId xmlns:a16="http://schemas.microsoft.com/office/drawing/2014/main" id="{356B6491-E11B-450F-840C-C285A99E663D}"/>
              </a:ext>
            </a:extLst>
          </p:cNvPr>
          <p:cNvSpPr>
            <a:spLocks noGrp="1"/>
          </p:cNvSpPr>
          <p:nvPr>
            <p:ph type="dt" sz="half" idx="17"/>
          </p:nvPr>
        </p:nvSpPr>
        <p:spPr>
          <a:xfrm>
            <a:off x="841248" y="6356350"/>
            <a:ext cx="1828800" cy="365125"/>
          </a:xfrm>
        </p:spPr>
        <p:txBody>
          <a:bodyPr rtlCol="0"/>
          <a:lstStyle/>
          <a:p>
            <a:pPr rtl="0"/>
            <a:r>
              <a:rPr lang="en-GB"/>
              <a:t>20XX</a:t>
            </a:r>
          </a:p>
        </p:txBody>
      </p:sp>
      <p:sp>
        <p:nvSpPr>
          <p:cNvPr id="49" name="Footer Placeholder 48">
            <a:extLst>
              <a:ext uri="{FF2B5EF4-FFF2-40B4-BE49-F238E27FC236}">
                <a16:creationId xmlns:a16="http://schemas.microsoft.com/office/drawing/2014/main" id="{CA04266F-4240-429E-A18D-12B26B565CA2}"/>
              </a:ext>
            </a:extLst>
          </p:cNvPr>
          <p:cNvSpPr>
            <a:spLocks noGrp="1"/>
          </p:cNvSpPr>
          <p:nvPr>
            <p:ph type="ftr" sz="quarter" idx="14"/>
          </p:nvPr>
        </p:nvSpPr>
        <p:spPr>
          <a:xfrm>
            <a:off x="3157232" y="6356350"/>
            <a:ext cx="2743200" cy="365125"/>
          </a:xfrm>
        </p:spPr>
        <p:txBody>
          <a:bodyPr rtlCol="0"/>
          <a:lstStyle/>
          <a:p>
            <a:pPr rtl="0"/>
            <a:r>
              <a:rPr lang="en-GB"/>
              <a:t>Presentation title</a:t>
            </a:r>
          </a:p>
        </p:txBody>
      </p:sp>
      <p:pic>
        <p:nvPicPr>
          <p:cNvPr id="16" name="Picture Placeholder 15" descr="photo of jellyfish&#10;">
            <a:extLst>
              <a:ext uri="{FF2B5EF4-FFF2-40B4-BE49-F238E27FC236}">
                <a16:creationId xmlns:a16="http://schemas.microsoft.com/office/drawing/2014/main" id="{25EA4ABC-3336-4483-8A9F-6A60796E1E6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092952" y="0"/>
            <a:ext cx="6099048" cy="6858000"/>
          </a:xfrm>
        </p:spPr>
      </p:pic>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39</a:t>
            </a:fld>
            <a:endParaRPr lang="en-GB"/>
          </a:p>
        </p:txBody>
      </p:sp>
    </p:spTree>
    <p:extLst>
      <p:ext uri="{BB962C8B-B14F-4D97-AF65-F5344CB8AC3E}">
        <p14:creationId xmlns:p14="http://schemas.microsoft.com/office/powerpoint/2010/main" val="364984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dirty="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a:t>
            </a:fld>
            <a:endParaRPr lang="en-GB" noProof="0"/>
          </a:p>
        </p:txBody>
      </p:sp>
      <p:sp>
        <p:nvSpPr>
          <p:cNvPr id="5" name="Title 1">
            <a:extLst>
              <a:ext uri="{FF2B5EF4-FFF2-40B4-BE49-F238E27FC236}">
                <a16:creationId xmlns:a16="http://schemas.microsoft.com/office/drawing/2014/main" id="{6584F9DD-5336-A500-86F2-11C7E44341F4}"/>
              </a:ext>
            </a:extLst>
          </p:cNvPr>
          <p:cNvSpPr>
            <a:spLocks noGrp="1"/>
          </p:cNvSpPr>
          <p:nvPr>
            <p:ph type="title"/>
          </p:nvPr>
        </p:nvSpPr>
        <p:spPr>
          <a:xfrm>
            <a:off x="434847" y="381000"/>
            <a:ext cx="6299781" cy="1325563"/>
          </a:xfrm>
        </p:spPr>
        <p:txBody>
          <a:bodyPr rtlCol="0"/>
          <a:lstStyle/>
          <a:p>
            <a:pPr rtl="0"/>
            <a:r>
              <a:rPr lang="en-GB" dirty="0"/>
              <a:t>WHY ARE THEY USEFUL?</a:t>
            </a:r>
          </a:p>
        </p:txBody>
      </p:sp>
      <p:sp>
        <p:nvSpPr>
          <p:cNvPr id="6" name="Date Placeholder 25">
            <a:extLst>
              <a:ext uri="{FF2B5EF4-FFF2-40B4-BE49-F238E27FC236}">
                <a16:creationId xmlns:a16="http://schemas.microsoft.com/office/drawing/2014/main" id="{FBFA36C1-657B-CF35-E6E3-698DFAE3BC78}"/>
              </a:ext>
            </a:extLst>
          </p:cNvPr>
          <p:cNvSpPr txBox="1">
            <a:spLocks/>
          </p:cNvSpPr>
          <p:nvPr/>
        </p:nvSpPr>
        <p:spPr>
          <a:xfrm>
            <a:off x="838200" y="63563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2022</a:t>
            </a:r>
            <a:endParaRPr lang="en-GB" dirty="0"/>
          </a:p>
        </p:txBody>
      </p:sp>
      <p:sp>
        <p:nvSpPr>
          <p:cNvPr id="11" name="Slide Number Placeholder 27">
            <a:extLst>
              <a:ext uri="{FF2B5EF4-FFF2-40B4-BE49-F238E27FC236}">
                <a16:creationId xmlns:a16="http://schemas.microsoft.com/office/drawing/2014/main" id="{437074AA-99F2-B592-E393-23A2905E7B5F}"/>
              </a:ext>
            </a:extLst>
          </p:cNvPr>
          <p:cNvSpPr txBox="1">
            <a:spLocks/>
          </p:cNvSpPr>
          <p:nvPr/>
        </p:nvSpPr>
        <p:spPr>
          <a:xfrm>
            <a:off x="8610600" y="6356350"/>
            <a:ext cx="2743200" cy="365125"/>
          </a:xfrm>
          <a:prstGeom prst="rect">
            <a:avLst/>
          </a:prstGeom>
        </p:spPr>
        <p:txBody>
          <a:bodyPr rtlCol="0"/>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GB" smtClean="0"/>
              <a:pPr/>
              <a:t>4</a:t>
            </a:fld>
            <a:endParaRPr lang="en-GB"/>
          </a:p>
        </p:txBody>
      </p:sp>
      <p:pic>
        <p:nvPicPr>
          <p:cNvPr id="12" name="Picture Placeholder 6" descr="Map&#10;&#10;Description automatically generated">
            <a:extLst>
              <a:ext uri="{FF2B5EF4-FFF2-40B4-BE49-F238E27FC236}">
                <a16:creationId xmlns:a16="http://schemas.microsoft.com/office/drawing/2014/main" id="{FF36B315-387E-4327-3E8F-867C01FFE435}"/>
              </a:ext>
            </a:extLst>
          </p:cNvPr>
          <p:cNvPicPr>
            <a:picLocks noChangeAspect="1"/>
          </p:cNvPicPr>
          <p:nvPr/>
        </p:nvPicPr>
        <p:blipFill>
          <a:blip r:embed="rId2">
            <a:alphaModFix/>
          </a:blip>
          <a:srcRect t="1648" b="1648"/>
          <a:stretch>
            <a:fillRect/>
          </a:stretch>
        </p:blipFill>
        <p:spPr>
          <a:xfrm>
            <a:off x="6535079" y="1573967"/>
            <a:ext cx="5361832" cy="4508266"/>
          </a:xfrm>
          <a:prstGeom prst="rect">
            <a:avLst/>
          </a:prstGeom>
          <a:solidFill>
            <a:schemeClr val="bg1">
              <a:alpha val="0"/>
            </a:schemeClr>
          </a:solidFill>
          <a:effectLst>
            <a:outerShdw blurRad="50800" dist="50800" dir="5400000" algn="ctr" rotWithShape="0">
              <a:srgbClr val="000000">
                <a:alpha val="0"/>
              </a:srgbClr>
            </a:outerShdw>
          </a:effectLst>
        </p:spPr>
      </p:pic>
      <p:sp>
        <p:nvSpPr>
          <p:cNvPr id="13" name="Content Placeholder 3">
            <a:extLst>
              <a:ext uri="{FF2B5EF4-FFF2-40B4-BE49-F238E27FC236}">
                <a16:creationId xmlns:a16="http://schemas.microsoft.com/office/drawing/2014/main" id="{1AA733AB-3F59-EFA0-9F78-7F21BBCD9404}"/>
              </a:ext>
            </a:extLst>
          </p:cNvPr>
          <p:cNvSpPr txBox="1">
            <a:spLocks/>
          </p:cNvSpPr>
          <p:nvPr/>
        </p:nvSpPr>
        <p:spPr>
          <a:xfrm>
            <a:off x="434847" y="1836647"/>
            <a:ext cx="6068304" cy="4115502"/>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strike="sngStrike" dirty="0"/>
              <a:t>Ice reflects the sun. Used to infer impact on climate.</a:t>
            </a:r>
          </a:p>
          <a:p>
            <a:pPr marL="0" indent="0">
              <a:buNone/>
            </a:pPr>
            <a:endParaRPr lang="en-GB" sz="2400" dirty="0"/>
          </a:p>
          <a:p>
            <a:r>
              <a:rPr lang="en-GB" sz="2400" dirty="0"/>
              <a:t>Predicting the melting of </a:t>
            </a:r>
            <a:br>
              <a:rPr lang="en-GB" sz="2400" dirty="0"/>
            </a:br>
            <a:r>
              <a:rPr lang="en-GB" sz="2400" dirty="0"/>
              <a:t>the ice-sheet and the contribution to the sea level. [main goal]</a:t>
            </a:r>
          </a:p>
          <a:p>
            <a:r>
              <a:rPr lang="en-GB" sz="2400" dirty="0"/>
              <a:t>Ice-sheet are not stationary ice-cubes. They move and deform through time. </a:t>
            </a:r>
          </a:p>
          <a:p>
            <a:r>
              <a:rPr lang="en-GB" sz="2400" dirty="0"/>
              <a:t>Intro: How thick it is? How much melts every year ? Give some quantifiable aspects. Gives perspective </a:t>
            </a:r>
          </a:p>
          <a:p>
            <a:r>
              <a:rPr lang="en-GB" sz="2400" dirty="0"/>
              <a:t>How many meters (SLC) of ice is contained in antarctica. (unlikely to happen for now)?</a:t>
            </a:r>
          </a:p>
          <a:p>
            <a:r>
              <a:rPr lang="en-GB" sz="2400" dirty="0"/>
              <a:t>Unknown bedrock (km of ice)</a:t>
            </a:r>
          </a:p>
          <a:p>
            <a:r>
              <a:rPr lang="en-GB" sz="2400" dirty="0"/>
              <a:t>Imagine distance between west cam and (</a:t>
            </a:r>
            <a:r>
              <a:rPr lang="en-GB" sz="2400" dirty="0" err="1"/>
              <a:t>Nkm</a:t>
            </a:r>
            <a:r>
              <a:rPr lang="en-GB" sz="2400" dirty="0"/>
              <a:t>) thickness. </a:t>
            </a:r>
          </a:p>
          <a:p>
            <a:r>
              <a:rPr lang="en-GB" sz="2400" dirty="0"/>
              <a:t>Bit of ice on the ground (ice-sheet).  Bit over the water floating ice? </a:t>
            </a:r>
          </a:p>
        </p:txBody>
      </p:sp>
    </p:spTree>
    <p:extLst>
      <p:ext uri="{BB962C8B-B14F-4D97-AF65-F5344CB8AC3E}">
        <p14:creationId xmlns:p14="http://schemas.microsoft.com/office/powerpoint/2010/main" val="415140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dirty="0"/>
              <a:t>Reference</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40</a:t>
            </a:fld>
            <a:endParaRPr lang="en-GB"/>
          </a:p>
        </p:txBody>
      </p:sp>
    </p:spTree>
    <p:extLst>
      <p:ext uri="{BB962C8B-B14F-4D97-AF65-F5344CB8AC3E}">
        <p14:creationId xmlns:p14="http://schemas.microsoft.com/office/powerpoint/2010/main" val="290940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References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41</a:t>
            </a:fld>
            <a:endParaRPr lang="en-GB" noProof="0"/>
          </a:p>
        </p:txBody>
      </p:sp>
    </p:spTree>
    <p:extLst>
      <p:ext uri="{BB962C8B-B14F-4D97-AF65-F5344CB8AC3E}">
        <p14:creationId xmlns:p14="http://schemas.microsoft.com/office/powerpoint/2010/main" val="221813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1248" y="381000"/>
            <a:ext cx="4572000" cy="1325563"/>
          </a:xfrm>
        </p:spPr>
        <p:txBody>
          <a:bodyPr rtlCol="0">
            <a:normAutofit/>
          </a:bodyPr>
          <a:lstStyle/>
          <a:p>
            <a:pPr rtl="0"/>
            <a:r>
              <a:rPr lang="en-GB"/>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841248" y="1789112"/>
            <a:ext cx="4572000" cy="4166519"/>
          </a:xfrm>
        </p:spPr>
        <p:txBody>
          <a:bodyPr vert="horz" lIns="91440" tIns="45720" rIns="91440" bIns="45720" rtlCol="0" anchor="t">
            <a:normAutofit/>
          </a:bodyPr>
          <a:lstStyle/>
          <a:p>
            <a:pPr rtl="0"/>
            <a:r>
              <a:rPr lang="en-GB"/>
              <a:t>At Contoso, we empower organisations to foster collaborative thinking to further drive workplace innovation. By closing the loop and leveraging agile frameworks, we help business grow organically and foster a consumer-first mindset.</a:t>
            </a:r>
          </a:p>
        </p:txBody>
      </p:sp>
      <p:sp>
        <p:nvSpPr>
          <p:cNvPr id="18" name="Date Placeholder 17">
            <a:extLst>
              <a:ext uri="{FF2B5EF4-FFF2-40B4-BE49-F238E27FC236}">
                <a16:creationId xmlns:a16="http://schemas.microsoft.com/office/drawing/2014/main" id="{A3D6E35C-2B82-4CA5-AE4C-0E164EB85918}"/>
              </a:ext>
            </a:extLst>
          </p:cNvPr>
          <p:cNvSpPr>
            <a:spLocks noGrp="1"/>
          </p:cNvSpPr>
          <p:nvPr>
            <p:ph type="dt" sz="half" idx="12"/>
          </p:nvPr>
        </p:nvSpPr>
        <p:spPr>
          <a:xfrm>
            <a:off x="838200" y="6356350"/>
            <a:ext cx="2743200" cy="365125"/>
          </a:xfrm>
        </p:spPr>
        <p:txBody>
          <a:bodyPr rtlCol="0"/>
          <a:lstStyle/>
          <a:p>
            <a:pPr rtl="0"/>
            <a:r>
              <a:rPr lang="en-GB"/>
              <a:t>20XX</a:t>
            </a:r>
          </a:p>
        </p:txBody>
      </p:sp>
      <p:pic>
        <p:nvPicPr>
          <p:cNvPr id="17" name="Picture Placeholder 16">
            <a:extLst>
              <a:ext uri="{FF2B5EF4-FFF2-40B4-BE49-F238E27FC236}">
                <a16:creationId xmlns:a16="http://schemas.microsoft.com/office/drawing/2014/main" id="{4E3E635E-1A96-4CA0-98A4-32D3261AAB6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t="442" b="442"/>
          <a:stretch/>
        </p:blipFill>
        <p:spPr>
          <a:xfrm>
            <a:off x="8132064" y="0"/>
            <a:ext cx="4059936" cy="6858000"/>
          </a:xfrm>
        </p:spPr>
      </p:pic>
      <p:pic>
        <p:nvPicPr>
          <p:cNvPr id="6" name="Picture Placeholder 5" descr="photo of bright orange Leafy sea dragon in water">
            <a:extLst>
              <a:ext uri="{FF2B5EF4-FFF2-40B4-BE49-F238E27FC236}">
                <a16:creationId xmlns:a16="http://schemas.microsoft.com/office/drawing/2014/main" id="{9F161216-1E36-45AD-A0BD-FF3668FD0C6D}"/>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095471" y="1412748"/>
            <a:ext cx="4041648" cy="4032504"/>
          </a:xfrm>
        </p:spPr>
      </p:pic>
      <p:sp>
        <p:nvSpPr>
          <p:cNvPr id="19" name="Footer Placeholder 18">
            <a:extLst>
              <a:ext uri="{FF2B5EF4-FFF2-40B4-BE49-F238E27FC236}">
                <a16:creationId xmlns:a16="http://schemas.microsoft.com/office/drawing/2014/main" id="{CF68E937-6723-45CF-A796-59509B100E72}"/>
              </a:ext>
            </a:extLst>
          </p:cNvPr>
          <p:cNvSpPr>
            <a:spLocks noGrp="1"/>
          </p:cNvSpPr>
          <p:nvPr>
            <p:ph type="ftr" sz="quarter" idx="13"/>
          </p:nvPr>
        </p:nvSpPr>
        <p:spPr>
          <a:xfrm>
            <a:off x="4038600" y="6356350"/>
            <a:ext cx="4114800" cy="365125"/>
          </a:xfrm>
        </p:spPr>
        <p:txBody>
          <a:bodyPr rtlCol="0"/>
          <a:lstStyle/>
          <a:p>
            <a:pPr rtl="0"/>
            <a:r>
              <a:rPr lang="en-GB"/>
              <a:t>Presentation title</a:t>
            </a:r>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0600" y="6356350"/>
            <a:ext cx="2743200" cy="365125"/>
          </a:xfrm>
        </p:spPr>
        <p:txBody>
          <a:bodyPr rtlCol="0"/>
          <a:lstStyle/>
          <a:p>
            <a:pPr rtl="0"/>
            <a:fld id="{294A09A9-5501-47C1-A89A-A340965A2BE2}" type="slidenum">
              <a:rPr lang="en-GB" smtClean="0"/>
              <a:pPr rtl="0"/>
              <a:t>42</a:t>
            </a:fld>
            <a:endParaRPr lang="en-GB"/>
          </a:p>
        </p:txBody>
      </p:sp>
    </p:spTree>
    <p:extLst>
      <p:ext uri="{BB962C8B-B14F-4D97-AF65-F5344CB8AC3E}">
        <p14:creationId xmlns:p14="http://schemas.microsoft.com/office/powerpoint/2010/main" val="359146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a:t>Business opportunities are like buses. There's always another one coming.</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43</a:t>
            </a:fld>
            <a:endParaRPr lang="en-GB"/>
          </a:p>
        </p:txBody>
      </p:sp>
    </p:spTree>
    <p:extLst>
      <p:ext uri="{BB962C8B-B14F-4D97-AF65-F5344CB8AC3E}">
        <p14:creationId xmlns:p14="http://schemas.microsoft.com/office/powerpoint/2010/main" val="3189048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9DDEF8-5D32-4A49-B52A-68EB851BF2D6}"/>
              </a:ext>
            </a:extLst>
          </p:cNvPr>
          <p:cNvSpPr>
            <a:spLocks noGrp="1"/>
          </p:cNvSpPr>
          <p:nvPr>
            <p:ph type="title"/>
          </p:nvPr>
        </p:nvSpPr>
        <p:spPr>
          <a:xfrm>
            <a:off x="831850" y="5074920"/>
            <a:ext cx="10515600" cy="603504"/>
          </a:xfrm>
        </p:spPr>
        <p:txBody>
          <a:bodyPr rtlCol="0"/>
          <a:lstStyle/>
          <a:p>
            <a:pPr rtl="0"/>
            <a:r>
              <a:rPr lang="en-GB"/>
              <a:t>PRIMARY GROWTH</a:t>
            </a:r>
          </a:p>
        </p:txBody>
      </p:sp>
      <p:pic>
        <p:nvPicPr>
          <p:cNvPr id="6" name="Picture Placeholder 5" descr="photo of turtle swimming in the water&#10;">
            <a:extLst>
              <a:ext uri="{FF2B5EF4-FFF2-40B4-BE49-F238E27FC236}">
                <a16:creationId xmlns:a16="http://schemas.microsoft.com/office/drawing/2014/main" id="{93F567A5-7724-4FF8-AD69-76577425A37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4572000"/>
          </a:xfrm>
        </p:spPr>
      </p:pic>
      <p:sp>
        <p:nvSpPr>
          <p:cNvPr id="19" name="Text Placeholder 18">
            <a:extLst>
              <a:ext uri="{FF2B5EF4-FFF2-40B4-BE49-F238E27FC236}">
                <a16:creationId xmlns:a16="http://schemas.microsoft.com/office/drawing/2014/main" id="{F7B2A56A-1801-43FC-A3B5-5C972C5A2B15}"/>
              </a:ext>
            </a:extLst>
          </p:cNvPr>
          <p:cNvSpPr>
            <a:spLocks noGrp="1"/>
          </p:cNvSpPr>
          <p:nvPr>
            <p:ph type="body" idx="1"/>
          </p:nvPr>
        </p:nvSpPr>
        <p:spPr>
          <a:xfrm>
            <a:off x="831850" y="5742432"/>
            <a:ext cx="10515600" cy="365760"/>
          </a:xfrm>
        </p:spPr>
        <p:txBody>
          <a:bodyPr rtlCol="0">
            <a:normAutofit/>
          </a:bodyPr>
          <a:lstStyle/>
          <a:p>
            <a:pPr rtl="0"/>
            <a:r>
              <a:rPr lang="en-GB"/>
              <a:t>Areas of focus</a:t>
            </a:r>
          </a:p>
        </p:txBody>
      </p:sp>
      <p:sp>
        <p:nvSpPr>
          <p:cNvPr id="2" name="Date Placeholder 1">
            <a:extLst>
              <a:ext uri="{FF2B5EF4-FFF2-40B4-BE49-F238E27FC236}">
                <a16:creationId xmlns:a16="http://schemas.microsoft.com/office/drawing/2014/main" id="{C2CDA657-F768-40F3-898E-158E584374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48D641F9-AA43-40F5-B309-187496333CA8}"/>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20616F3F-8675-4D22-9718-56ADFFECA9C7}"/>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44</a:t>
            </a:fld>
            <a:endParaRPr lang="en-GB"/>
          </a:p>
        </p:txBody>
      </p:sp>
    </p:spTree>
    <p:extLst>
      <p:ext uri="{BB962C8B-B14F-4D97-AF65-F5344CB8AC3E}">
        <p14:creationId xmlns:p14="http://schemas.microsoft.com/office/powerpoint/2010/main" val="3446797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41248" y="381000"/>
            <a:ext cx="10972800" cy="1325563"/>
          </a:xfrm>
        </p:spPr>
        <p:txBody>
          <a:bodyPr rtlCol="0">
            <a:normAutofit/>
          </a:bodyPr>
          <a:lstStyle/>
          <a:p>
            <a:pPr rtl="0"/>
            <a:r>
              <a:rPr lang="en-GB" dirty="0"/>
              <a:t>QUARTERLY PERFORMANCE</a:t>
            </a:r>
          </a:p>
        </p:txBody>
      </p:sp>
      <p:sp>
        <p:nvSpPr>
          <p:cNvPr id="3" name="Date Placeholder 2">
            <a:extLst>
              <a:ext uri="{FF2B5EF4-FFF2-40B4-BE49-F238E27FC236}">
                <a16:creationId xmlns:a16="http://schemas.microsoft.com/office/drawing/2014/main" id="{335D8ECC-85A6-4227-B35B-C8D911700BD1}"/>
              </a:ext>
            </a:extLst>
          </p:cNvPr>
          <p:cNvSpPr>
            <a:spLocks noGrp="1"/>
          </p:cNvSpPr>
          <p:nvPr>
            <p:ph type="dt" sz="half" idx="10"/>
          </p:nvPr>
        </p:nvSpPr>
        <p:spPr>
          <a:xfrm>
            <a:off x="838200" y="6356350"/>
            <a:ext cx="2743200" cy="365125"/>
          </a:xfrm>
        </p:spPr>
        <p:txBody>
          <a:bodyPr rtlCol="0"/>
          <a:lstStyle/>
          <a:p>
            <a:pPr rtl="0"/>
            <a:r>
              <a:rPr lang="en-GB" dirty="0"/>
              <a:t>20XX</a:t>
            </a:r>
          </a:p>
        </p:txBody>
      </p:sp>
      <p:sp>
        <p:nvSpPr>
          <p:cNvPr id="4" name="Footer Placeholder 3">
            <a:extLst>
              <a:ext uri="{FF2B5EF4-FFF2-40B4-BE49-F238E27FC236}">
                <a16:creationId xmlns:a16="http://schemas.microsoft.com/office/drawing/2014/main" id="{870FA594-F84D-4D8F-A4D2-08E985F27B0F}"/>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5" name="Slide Number Placeholder 4">
            <a:extLst>
              <a:ext uri="{FF2B5EF4-FFF2-40B4-BE49-F238E27FC236}">
                <a16:creationId xmlns:a16="http://schemas.microsoft.com/office/drawing/2014/main" id="{E6893052-D642-44DC-9A5A-95FA3BEFAED8}"/>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45</a:t>
            </a:fld>
            <a:endParaRPr lang="en-GB" dirty="0"/>
          </a:p>
        </p:txBody>
      </p:sp>
      <p:graphicFrame>
        <p:nvGraphicFramePr>
          <p:cNvPr id="16" name="Content Placeholder 5" descr="chart &#10;">
            <a:extLst>
              <a:ext uri="{FF2B5EF4-FFF2-40B4-BE49-F238E27FC236}">
                <a16:creationId xmlns:a16="http://schemas.microsoft.com/office/drawing/2014/main" id="{53C44665-E157-4457-8E5D-4F959B754795}"/>
              </a:ext>
            </a:extLst>
          </p:cNvPr>
          <p:cNvGraphicFramePr>
            <a:graphicFrameLocks noGrp="1"/>
          </p:cNvGraphicFramePr>
          <p:nvPr>
            <p:ph sz="quarter" idx="13"/>
            <p:extLst>
              <p:ext uri="{D42A27DB-BD31-4B8C-83A1-F6EECF244321}">
                <p14:modId xmlns:p14="http://schemas.microsoft.com/office/powerpoint/2010/main" val="3217845178"/>
              </p:ext>
            </p:extLst>
          </p:nvPr>
        </p:nvGraphicFramePr>
        <p:xfrm>
          <a:off x="828675" y="1828800"/>
          <a:ext cx="10506075" cy="4338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120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6B6D-F851-46AA-973F-BA1BAB95CA44}"/>
              </a:ext>
            </a:extLst>
          </p:cNvPr>
          <p:cNvSpPr>
            <a:spLocks noGrp="1"/>
          </p:cNvSpPr>
          <p:nvPr>
            <p:ph type="title"/>
          </p:nvPr>
        </p:nvSpPr>
        <p:spPr>
          <a:xfrm>
            <a:off x="841248" y="381000"/>
            <a:ext cx="10972800" cy="1325563"/>
          </a:xfrm>
        </p:spPr>
        <p:txBody>
          <a:bodyPr rtlCol="0"/>
          <a:lstStyle/>
          <a:p>
            <a:pPr rtl="0"/>
            <a:r>
              <a:rPr lang="en-GB"/>
              <a:t>Areas of growth</a:t>
            </a:r>
          </a:p>
        </p:txBody>
      </p:sp>
      <p:sp>
        <p:nvSpPr>
          <p:cNvPr id="3" name="Date Placeholder 2">
            <a:extLst>
              <a:ext uri="{FF2B5EF4-FFF2-40B4-BE49-F238E27FC236}">
                <a16:creationId xmlns:a16="http://schemas.microsoft.com/office/drawing/2014/main" id="{80D70DE2-C474-42D9-8EE2-50A9B9904151}"/>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9ABB923A-293F-4B5C-9189-17993D43E7DE}"/>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7580A063-B4FC-4841-94C3-1F8758477301}"/>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46</a:t>
            </a:fld>
            <a:endParaRPr lang="en-GB"/>
          </a:p>
        </p:txBody>
      </p:sp>
      <p:graphicFrame>
        <p:nvGraphicFramePr>
          <p:cNvPr id="7" name="Table 4">
            <a:extLst>
              <a:ext uri="{FF2B5EF4-FFF2-40B4-BE49-F238E27FC236}">
                <a16:creationId xmlns:a16="http://schemas.microsoft.com/office/drawing/2014/main" id="{589834F0-081A-492F-87D9-D6BD6DFD64D3}"/>
              </a:ext>
            </a:extLst>
          </p:cNvPr>
          <p:cNvGraphicFramePr>
            <a:graphicFrameLocks noGrp="1"/>
          </p:cNvGraphicFramePr>
          <p:nvPr>
            <p:ph sz="quarter" idx="13"/>
            <p:extLst>
              <p:ext uri="{D42A27DB-BD31-4B8C-83A1-F6EECF244321}">
                <p14:modId xmlns:p14="http://schemas.microsoft.com/office/powerpoint/2010/main" val="2931498691"/>
              </p:ext>
            </p:extLst>
          </p:nvPr>
        </p:nvGraphicFramePr>
        <p:xfrm>
          <a:off x="828675" y="2060575"/>
          <a:ext cx="10515600" cy="3279775"/>
        </p:xfrm>
        <a:graphic>
          <a:graphicData uri="http://schemas.openxmlformats.org/drawingml/2006/table">
            <a:tbl>
              <a:tblPr firstRow="1" bandRow="1">
                <a:tableStyleId>{912C8C85-51F0-491E-9774-3900AFEF0FD7}</a:tableStyleId>
              </a:tblPr>
              <a:tblGrid>
                <a:gridCol w="2103120">
                  <a:extLst>
                    <a:ext uri="{9D8B030D-6E8A-4147-A177-3AD203B41FA5}">
                      <a16:colId xmlns:a16="http://schemas.microsoft.com/office/drawing/2014/main" val="1689330750"/>
                    </a:ext>
                  </a:extLst>
                </a:gridCol>
                <a:gridCol w="2103120">
                  <a:extLst>
                    <a:ext uri="{9D8B030D-6E8A-4147-A177-3AD203B41FA5}">
                      <a16:colId xmlns:a16="http://schemas.microsoft.com/office/drawing/2014/main" val="2660631934"/>
                    </a:ext>
                  </a:extLst>
                </a:gridCol>
                <a:gridCol w="2103120">
                  <a:extLst>
                    <a:ext uri="{9D8B030D-6E8A-4147-A177-3AD203B41FA5}">
                      <a16:colId xmlns:a16="http://schemas.microsoft.com/office/drawing/2014/main" val="3909717689"/>
                    </a:ext>
                  </a:extLst>
                </a:gridCol>
                <a:gridCol w="2103120">
                  <a:extLst>
                    <a:ext uri="{9D8B030D-6E8A-4147-A177-3AD203B41FA5}">
                      <a16:colId xmlns:a16="http://schemas.microsoft.com/office/drawing/2014/main" val="1603189107"/>
                    </a:ext>
                  </a:extLst>
                </a:gridCol>
                <a:gridCol w="2103120">
                  <a:extLst>
                    <a:ext uri="{9D8B030D-6E8A-4147-A177-3AD203B41FA5}">
                      <a16:colId xmlns:a16="http://schemas.microsoft.com/office/drawing/2014/main" val="2755691855"/>
                    </a:ext>
                  </a:extLst>
                </a:gridCol>
              </a:tblGrid>
              <a:tr h="655955">
                <a:tc>
                  <a:txBody>
                    <a:bodyPr/>
                    <a:lstStyle/>
                    <a:p>
                      <a:pPr algn="ctr" rtl="0"/>
                      <a:endParaRPr lang="en-GB" sz="1600" noProof="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B2B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SUPPLY CHAIN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ROI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E-COMMERCE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479928716"/>
                  </a:ext>
                </a:extLst>
              </a:tr>
              <a:tr h="655955">
                <a:tc>
                  <a:txBody>
                    <a:bodyPr/>
                    <a:lstStyle/>
                    <a:p>
                      <a:pPr algn="ctr" rtl="0"/>
                      <a:r>
                        <a:rPr lang="en-GB" sz="1600" noProof="0">
                          <a:solidFill>
                            <a:schemeClr val="tx2">
                              <a:lumMod val="75000"/>
                            </a:schemeClr>
                          </a:solidFill>
                        </a:rPr>
                        <a:t>Q1</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4.5</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2.3</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1.7</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5.0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1760208656"/>
                  </a:ext>
                </a:extLst>
              </a:tr>
              <a:tr h="655955">
                <a:tc>
                  <a:txBody>
                    <a:bodyPr/>
                    <a:lstStyle/>
                    <a:p>
                      <a:pPr algn="ctr" rtl="0"/>
                      <a:r>
                        <a:rPr lang="en-GB" sz="1600" noProof="0">
                          <a:solidFill>
                            <a:schemeClr val="tx2">
                              <a:lumMod val="75000"/>
                            </a:schemeClr>
                          </a:solidFill>
                        </a:rPr>
                        <a:t>Q2</a:t>
                      </a:r>
                    </a:p>
                  </a:txBody>
                  <a:tcPr anchor="ctr"/>
                </a:tc>
                <a:tc>
                  <a:txBody>
                    <a:bodyPr/>
                    <a:lstStyle/>
                    <a:p>
                      <a:pPr algn="ctr" rtl="0"/>
                      <a:r>
                        <a:rPr lang="en-GB" sz="1600" noProof="0">
                          <a:solidFill>
                            <a:schemeClr val="tx2">
                              <a:lumMod val="75000"/>
                            </a:schemeClr>
                          </a:solidFill>
                        </a:rPr>
                        <a:t>3.2</a:t>
                      </a:r>
                    </a:p>
                  </a:txBody>
                  <a:tcPr anchor="ctr"/>
                </a:tc>
                <a:tc>
                  <a:txBody>
                    <a:bodyPr/>
                    <a:lstStyle/>
                    <a:p>
                      <a:pPr algn="ctr" rtl="0"/>
                      <a:r>
                        <a:rPr lang="en-GB" sz="1600" noProof="0">
                          <a:solidFill>
                            <a:schemeClr val="tx2">
                              <a:lumMod val="75000"/>
                            </a:schemeClr>
                          </a:solidFill>
                        </a:rPr>
                        <a:t>5.1</a:t>
                      </a:r>
                    </a:p>
                  </a:txBody>
                  <a:tcPr anchor="ctr"/>
                </a:tc>
                <a:tc>
                  <a:txBody>
                    <a:bodyPr/>
                    <a:lstStyle/>
                    <a:p>
                      <a:pPr algn="ctr" rtl="0"/>
                      <a:r>
                        <a:rPr lang="en-GB" sz="1600" noProof="0">
                          <a:solidFill>
                            <a:schemeClr val="tx2">
                              <a:lumMod val="75000"/>
                            </a:schemeClr>
                          </a:solidFill>
                        </a:rPr>
                        <a:t>4.4</a:t>
                      </a:r>
                    </a:p>
                  </a:txBody>
                  <a:tcPr anchor="ctr"/>
                </a:tc>
                <a:tc>
                  <a:txBody>
                    <a:bodyPr/>
                    <a:lstStyle/>
                    <a:p>
                      <a:pPr algn="ctr" rtl="0"/>
                      <a:r>
                        <a:rPr lang="en-GB" sz="1600" noProof="0">
                          <a:solidFill>
                            <a:schemeClr val="tx2">
                              <a:lumMod val="75000"/>
                            </a:schemeClr>
                          </a:solidFill>
                        </a:rPr>
                        <a:t>3.0</a:t>
                      </a:r>
                    </a:p>
                  </a:txBody>
                  <a:tcPr anchor="ctr"/>
                </a:tc>
                <a:extLst>
                  <a:ext uri="{0D108BD9-81ED-4DB2-BD59-A6C34878D82A}">
                    <a16:rowId xmlns:a16="http://schemas.microsoft.com/office/drawing/2014/main" val="3634243071"/>
                  </a:ext>
                </a:extLst>
              </a:tr>
              <a:tr h="655955">
                <a:tc>
                  <a:txBody>
                    <a:bodyPr/>
                    <a:lstStyle/>
                    <a:p>
                      <a:pPr algn="ctr" rtl="0"/>
                      <a:r>
                        <a:rPr lang="en-GB" sz="1600" noProof="0">
                          <a:solidFill>
                            <a:schemeClr val="tx2">
                              <a:lumMod val="75000"/>
                            </a:schemeClr>
                          </a:solidFill>
                        </a:rPr>
                        <a:t>Q3</a:t>
                      </a:r>
                    </a:p>
                  </a:txBody>
                  <a:tcPr anchor="ctr"/>
                </a:tc>
                <a:tc>
                  <a:txBody>
                    <a:bodyPr/>
                    <a:lstStyle/>
                    <a:p>
                      <a:pPr algn="ctr" rtl="0"/>
                      <a:r>
                        <a:rPr lang="en-GB" sz="1600" noProof="0">
                          <a:solidFill>
                            <a:schemeClr val="tx2">
                              <a:lumMod val="75000"/>
                            </a:schemeClr>
                          </a:solidFill>
                        </a:rPr>
                        <a:t>2.1</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a:solidFill>
                            <a:schemeClr val="tx2">
                              <a:lumMod val="75000"/>
                            </a:schemeClr>
                          </a:solidFill>
                        </a:rPr>
                        <a:t>2.5</a:t>
                      </a:r>
                    </a:p>
                  </a:txBody>
                  <a:tcPr anchor="ctr"/>
                </a:tc>
                <a:tc>
                  <a:txBody>
                    <a:bodyPr/>
                    <a:lstStyle/>
                    <a:p>
                      <a:pPr algn="ctr" rtl="0"/>
                      <a:r>
                        <a:rPr lang="en-GB" sz="1600" noProof="0">
                          <a:solidFill>
                            <a:schemeClr val="tx2">
                              <a:lumMod val="75000"/>
                            </a:schemeClr>
                          </a:solidFill>
                        </a:rPr>
                        <a:t>2.8</a:t>
                      </a:r>
                    </a:p>
                  </a:txBody>
                  <a:tcPr anchor="ctr"/>
                </a:tc>
                <a:extLst>
                  <a:ext uri="{0D108BD9-81ED-4DB2-BD59-A6C34878D82A}">
                    <a16:rowId xmlns:a16="http://schemas.microsoft.com/office/drawing/2014/main" val="415808797"/>
                  </a:ext>
                </a:extLst>
              </a:tr>
              <a:tr h="655955">
                <a:tc>
                  <a:txBody>
                    <a:bodyPr/>
                    <a:lstStyle/>
                    <a:p>
                      <a:pPr algn="ctr" rtl="0"/>
                      <a:r>
                        <a:rPr lang="en-GB" sz="1600" noProof="0">
                          <a:solidFill>
                            <a:schemeClr val="tx2">
                              <a:lumMod val="75000"/>
                            </a:schemeClr>
                          </a:solidFill>
                        </a:rPr>
                        <a:t>Q4</a:t>
                      </a:r>
                    </a:p>
                  </a:txBody>
                  <a:tcPr anchor="ctr"/>
                </a:tc>
                <a:tc>
                  <a:txBody>
                    <a:bodyPr/>
                    <a:lstStyle/>
                    <a:p>
                      <a:pPr algn="ctr" rtl="0"/>
                      <a:r>
                        <a:rPr lang="en-GB" sz="1600" noProof="0">
                          <a:solidFill>
                            <a:schemeClr val="tx2">
                              <a:lumMod val="75000"/>
                            </a:schemeClr>
                          </a:solidFill>
                        </a:rPr>
                        <a:t>4.5</a:t>
                      </a:r>
                    </a:p>
                  </a:txBody>
                  <a:tcPr anchor="ctr"/>
                </a:tc>
                <a:tc>
                  <a:txBody>
                    <a:bodyPr/>
                    <a:lstStyle/>
                    <a:p>
                      <a:pPr algn="ctr" rtl="0"/>
                      <a:r>
                        <a:rPr lang="en-GB" sz="1600" noProof="0">
                          <a:solidFill>
                            <a:schemeClr val="tx2">
                              <a:lumMod val="75000"/>
                            </a:schemeClr>
                          </a:solidFill>
                        </a:rPr>
                        <a:t>2.2</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dirty="0">
                          <a:solidFill>
                            <a:schemeClr val="tx2">
                              <a:lumMod val="75000"/>
                            </a:schemeClr>
                          </a:solidFill>
                        </a:rPr>
                        <a:t>7.0</a:t>
                      </a: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027629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a:extLst>
              <a:ext uri="{FF2B5EF4-FFF2-40B4-BE49-F238E27FC236}">
                <a16:creationId xmlns:a16="http://schemas.microsoft.com/office/drawing/2014/main" id="{7DD80A03-4E46-493A-82B4-799A0FA96E0F}"/>
              </a:ext>
            </a:extLst>
          </p:cNvPr>
          <p:cNvSpPr>
            <a:spLocks noGrp="1"/>
          </p:cNvSpPr>
          <p:nvPr>
            <p:ph type="title"/>
          </p:nvPr>
        </p:nvSpPr>
        <p:spPr>
          <a:xfrm>
            <a:off x="841248" y="2048256"/>
            <a:ext cx="2206752" cy="868680"/>
          </a:xfrm>
        </p:spPr>
        <p:txBody>
          <a:bodyPr rtlCol="0"/>
          <a:lstStyle/>
          <a:p>
            <a:pPr rtl="0"/>
            <a:r>
              <a:rPr lang="en-GB"/>
              <a:t>OUR TEAM</a:t>
            </a:r>
          </a:p>
        </p:txBody>
      </p:sp>
      <p:pic>
        <p:nvPicPr>
          <p:cNvPr id="32" name="Picture Placeholder 31" descr="Team member headshot">
            <a:extLst>
              <a:ext uri="{FF2B5EF4-FFF2-40B4-BE49-F238E27FC236}">
                <a16:creationId xmlns:a16="http://schemas.microsoft.com/office/drawing/2014/main" id="{114BBAB4-54CF-417F-8BC8-AA474E4E658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995928" y="923544"/>
            <a:ext cx="3383280" cy="1691640"/>
          </a:xfrm>
        </p:spPr>
      </p:pic>
      <p:sp>
        <p:nvSpPr>
          <p:cNvPr id="56" name="Text Placeholder 55">
            <a:extLst>
              <a:ext uri="{FF2B5EF4-FFF2-40B4-BE49-F238E27FC236}">
                <a16:creationId xmlns:a16="http://schemas.microsoft.com/office/drawing/2014/main" id="{DBEB1896-B65D-4081-ADBA-57D7C677FD30}"/>
              </a:ext>
            </a:extLst>
          </p:cNvPr>
          <p:cNvSpPr>
            <a:spLocks noGrp="1"/>
          </p:cNvSpPr>
          <p:nvPr>
            <p:ph type="body" sz="quarter" idx="19"/>
          </p:nvPr>
        </p:nvSpPr>
        <p:spPr>
          <a:xfrm>
            <a:off x="3995928" y="2752344"/>
            <a:ext cx="3346704" cy="265176"/>
          </a:xfrm>
        </p:spPr>
        <p:txBody>
          <a:bodyPr rtlCol="0"/>
          <a:lstStyle/>
          <a:p>
            <a:pPr rtl="0"/>
            <a:r>
              <a:rPr lang="en-GB"/>
              <a:t>TAKUMA HAYASHI</a:t>
            </a:r>
          </a:p>
        </p:txBody>
      </p:sp>
      <p:sp>
        <p:nvSpPr>
          <p:cNvPr id="57" name="Text Placeholder 56">
            <a:extLst>
              <a:ext uri="{FF2B5EF4-FFF2-40B4-BE49-F238E27FC236}">
                <a16:creationId xmlns:a16="http://schemas.microsoft.com/office/drawing/2014/main" id="{F4FC1553-7958-4961-A863-E1E91F762B67}"/>
              </a:ext>
            </a:extLst>
          </p:cNvPr>
          <p:cNvSpPr>
            <a:spLocks noGrp="1"/>
          </p:cNvSpPr>
          <p:nvPr>
            <p:ph type="body" sz="quarter" idx="20"/>
          </p:nvPr>
        </p:nvSpPr>
        <p:spPr>
          <a:xfrm>
            <a:off x="3995928" y="3072384"/>
            <a:ext cx="3346704" cy="265176"/>
          </a:xfrm>
        </p:spPr>
        <p:txBody>
          <a:bodyPr rtlCol="0"/>
          <a:lstStyle/>
          <a:p>
            <a:pPr rtl="0"/>
            <a:r>
              <a:rPr lang="en-GB"/>
              <a:t>President</a:t>
            </a:r>
          </a:p>
        </p:txBody>
      </p:sp>
      <p:pic>
        <p:nvPicPr>
          <p:cNvPr id="34" name="Picture Placeholder 33" descr="Team member headshot">
            <a:extLst>
              <a:ext uri="{FF2B5EF4-FFF2-40B4-BE49-F238E27FC236}">
                <a16:creationId xmlns:a16="http://schemas.microsoft.com/office/drawing/2014/main" id="{B036CA94-62CE-48D6-BCBA-3088EECE6FAE}"/>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8110728" y="923544"/>
            <a:ext cx="3383280" cy="1691640"/>
          </a:xfrm>
        </p:spPr>
      </p:pic>
      <p:sp>
        <p:nvSpPr>
          <p:cNvPr id="58" name="Text Placeholder 57">
            <a:extLst>
              <a:ext uri="{FF2B5EF4-FFF2-40B4-BE49-F238E27FC236}">
                <a16:creationId xmlns:a16="http://schemas.microsoft.com/office/drawing/2014/main" id="{7E62BD6A-1F4D-4FC5-9CC7-6EB5541AE6D9}"/>
              </a:ext>
            </a:extLst>
          </p:cNvPr>
          <p:cNvSpPr>
            <a:spLocks noGrp="1"/>
          </p:cNvSpPr>
          <p:nvPr>
            <p:ph type="body" sz="quarter" idx="22"/>
          </p:nvPr>
        </p:nvSpPr>
        <p:spPr>
          <a:xfrm>
            <a:off x="8110728" y="2752344"/>
            <a:ext cx="3346704" cy="265176"/>
          </a:xfrm>
        </p:spPr>
        <p:txBody>
          <a:bodyPr rtlCol="0"/>
          <a:lstStyle/>
          <a:p>
            <a:pPr rtl="0"/>
            <a:r>
              <a:rPr lang="en-GB"/>
              <a:t>MIRJAM NILSSON</a:t>
            </a:r>
          </a:p>
        </p:txBody>
      </p:sp>
      <p:sp>
        <p:nvSpPr>
          <p:cNvPr id="59" name="Text Placeholder 58">
            <a:extLst>
              <a:ext uri="{FF2B5EF4-FFF2-40B4-BE49-F238E27FC236}">
                <a16:creationId xmlns:a16="http://schemas.microsoft.com/office/drawing/2014/main" id="{8963CDB5-5E75-43B6-B164-0264BB991EBA}"/>
              </a:ext>
            </a:extLst>
          </p:cNvPr>
          <p:cNvSpPr>
            <a:spLocks noGrp="1"/>
          </p:cNvSpPr>
          <p:nvPr>
            <p:ph type="body" sz="quarter" idx="23"/>
          </p:nvPr>
        </p:nvSpPr>
        <p:spPr>
          <a:xfrm>
            <a:off x="8110728" y="3072384"/>
            <a:ext cx="3346704" cy="265176"/>
          </a:xfrm>
        </p:spPr>
        <p:txBody>
          <a:bodyPr rtlCol="0"/>
          <a:lstStyle/>
          <a:p>
            <a:pPr rtl="0"/>
            <a:r>
              <a:rPr lang="en-GB"/>
              <a:t>Chief Executive Officer</a:t>
            </a:r>
          </a:p>
        </p:txBody>
      </p:sp>
      <p:pic>
        <p:nvPicPr>
          <p:cNvPr id="36" name="Picture Placeholder 35" descr="Team member headshot">
            <a:extLst>
              <a:ext uri="{FF2B5EF4-FFF2-40B4-BE49-F238E27FC236}">
                <a16:creationId xmlns:a16="http://schemas.microsoft.com/office/drawing/2014/main" id="{D12DBEAF-7B70-4176-9F70-A28AED6F8FFE}"/>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val="0"/>
              </a:ext>
            </a:extLst>
          </a:blip>
          <a:srcRect/>
          <a:stretch/>
        </p:blipFill>
        <p:spPr>
          <a:xfrm>
            <a:off x="3995928" y="3657600"/>
            <a:ext cx="3383280" cy="1691640"/>
          </a:xfrm>
        </p:spPr>
      </p:pic>
      <p:sp>
        <p:nvSpPr>
          <p:cNvPr id="63" name="Text Placeholder 62">
            <a:extLst>
              <a:ext uri="{FF2B5EF4-FFF2-40B4-BE49-F238E27FC236}">
                <a16:creationId xmlns:a16="http://schemas.microsoft.com/office/drawing/2014/main" id="{7A16789D-3C0D-4A3B-A409-B9F9D070F48A}"/>
              </a:ext>
            </a:extLst>
          </p:cNvPr>
          <p:cNvSpPr>
            <a:spLocks noGrp="1"/>
          </p:cNvSpPr>
          <p:nvPr>
            <p:ph type="body" sz="quarter" idx="25"/>
          </p:nvPr>
        </p:nvSpPr>
        <p:spPr>
          <a:xfrm>
            <a:off x="3995928" y="5468112"/>
            <a:ext cx="3346704" cy="265176"/>
          </a:xfrm>
        </p:spPr>
        <p:txBody>
          <a:bodyPr rtlCol="0"/>
          <a:lstStyle/>
          <a:p>
            <a:pPr rtl="0"/>
            <a:r>
              <a:rPr lang="en-GB"/>
              <a:t>FLORA BERGGREN</a:t>
            </a:r>
          </a:p>
        </p:txBody>
      </p:sp>
      <p:sp>
        <p:nvSpPr>
          <p:cNvPr id="65" name="Text Placeholder 64">
            <a:extLst>
              <a:ext uri="{FF2B5EF4-FFF2-40B4-BE49-F238E27FC236}">
                <a16:creationId xmlns:a16="http://schemas.microsoft.com/office/drawing/2014/main" id="{77573F1B-4EFD-4B8D-BA9A-B96A3B750B92}"/>
              </a:ext>
            </a:extLst>
          </p:cNvPr>
          <p:cNvSpPr>
            <a:spLocks noGrp="1"/>
          </p:cNvSpPr>
          <p:nvPr>
            <p:ph type="body" sz="quarter" idx="26"/>
          </p:nvPr>
        </p:nvSpPr>
        <p:spPr>
          <a:xfrm>
            <a:off x="3995928" y="5779008"/>
            <a:ext cx="3346704" cy="265176"/>
          </a:xfrm>
        </p:spPr>
        <p:txBody>
          <a:bodyPr rtlCol="0"/>
          <a:lstStyle/>
          <a:p>
            <a:pPr rtl="0"/>
            <a:r>
              <a:rPr lang="en-GB"/>
              <a:t>Chief Operations Officer</a:t>
            </a:r>
          </a:p>
        </p:txBody>
      </p:sp>
      <p:pic>
        <p:nvPicPr>
          <p:cNvPr id="38" name="Picture Placeholder 37" descr="Team member headshot">
            <a:extLst>
              <a:ext uri="{FF2B5EF4-FFF2-40B4-BE49-F238E27FC236}">
                <a16:creationId xmlns:a16="http://schemas.microsoft.com/office/drawing/2014/main" id="{DA54968D-F69E-4158-B5DF-ADC1D278A18E}"/>
              </a:ext>
            </a:extLst>
          </p:cNvPr>
          <p:cNvPicPr>
            <a:picLocks noGrp="1" noChangeAspect="1"/>
          </p:cNvPicPr>
          <p:nvPr>
            <p:ph type="pic" sz="quarter" idx="27"/>
          </p:nvPr>
        </p:nvPicPr>
        <p:blipFill rotWithShape="1">
          <a:blip r:embed="rId6" cstate="screen">
            <a:extLst>
              <a:ext uri="{28A0092B-C50C-407E-A947-70E740481C1C}">
                <a14:useLocalDpi xmlns:a14="http://schemas.microsoft.com/office/drawing/2010/main" val="0"/>
              </a:ext>
            </a:extLst>
          </a:blip>
          <a:srcRect/>
          <a:stretch/>
        </p:blipFill>
        <p:spPr>
          <a:xfrm>
            <a:off x="8110728" y="3657600"/>
            <a:ext cx="3383280" cy="1691640"/>
          </a:xfrm>
        </p:spPr>
      </p:pic>
      <p:sp>
        <p:nvSpPr>
          <p:cNvPr id="61" name="Text Placeholder 60">
            <a:extLst>
              <a:ext uri="{FF2B5EF4-FFF2-40B4-BE49-F238E27FC236}">
                <a16:creationId xmlns:a16="http://schemas.microsoft.com/office/drawing/2014/main" id="{874AB945-D8F5-4B1A-8741-8BF067EDC92C}"/>
              </a:ext>
            </a:extLst>
          </p:cNvPr>
          <p:cNvSpPr>
            <a:spLocks noGrp="1"/>
          </p:cNvSpPr>
          <p:nvPr>
            <p:ph type="body" sz="quarter" idx="28"/>
          </p:nvPr>
        </p:nvSpPr>
        <p:spPr>
          <a:xfrm>
            <a:off x="8110728" y="5468112"/>
            <a:ext cx="3346704" cy="265176"/>
          </a:xfrm>
        </p:spPr>
        <p:txBody>
          <a:bodyPr rtlCol="0"/>
          <a:lstStyle/>
          <a:p>
            <a:pPr rtl="0"/>
            <a:r>
              <a:rPr lang="en-GB"/>
              <a:t>RAJESH SANTOSHI</a:t>
            </a:r>
          </a:p>
        </p:txBody>
      </p:sp>
      <p:sp>
        <p:nvSpPr>
          <p:cNvPr id="67" name="Text Placeholder 66">
            <a:extLst>
              <a:ext uri="{FF2B5EF4-FFF2-40B4-BE49-F238E27FC236}">
                <a16:creationId xmlns:a16="http://schemas.microsoft.com/office/drawing/2014/main" id="{1B11E2DE-AC50-4F88-B902-F13B04370DA2}"/>
              </a:ext>
            </a:extLst>
          </p:cNvPr>
          <p:cNvSpPr>
            <a:spLocks noGrp="1"/>
          </p:cNvSpPr>
          <p:nvPr>
            <p:ph type="body" sz="quarter" idx="29"/>
          </p:nvPr>
        </p:nvSpPr>
        <p:spPr>
          <a:xfrm>
            <a:off x="8110728" y="5779008"/>
            <a:ext cx="3346704" cy="265176"/>
          </a:xfrm>
        </p:spPr>
        <p:txBody>
          <a:bodyPr rtlCol="0"/>
          <a:lstStyle/>
          <a:p>
            <a:pPr rtl="0"/>
            <a:r>
              <a:rPr lang="en-GB"/>
              <a:t>VP Marketing</a:t>
            </a:r>
          </a:p>
        </p:txBody>
      </p:sp>
      <p:sp>
        <p:nvSpPr>
          <p:cNvPr id="3" name="Date Placeholder 2">
            <a:extLst>
              <a:ext uri="{FF2B5EF4-FFF2-40B4-BE49-F238E27FC236}">
                <a16:creationId xmlns:a16="http://schemas.microsoft.com/office/drawing/2014/main" id="{A36E9886-5B70-4F3A-A999-15D6807E1AE2}"/>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28ACB6A2-99B6-4FFA-87DD-FA5CE7FDFD30}"/>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B702C59F-E318-463D-85D3-0464114CC339}"/>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47</a:t>
            </a:fld>
            <a:endParaRPr lang="en-GB"/>
          </a:p>
        </p:txBody>
      </p:sp>
    </p:spTree>
    <p:extLst>
      <p:ext uri="{BB962C8B-B14F-4D97-AF65-F5344CB8AC3E}">
        <p14:creationId xmlns:p14="http://schemas.microsoft.com/office/powerpoint/2010/main" val="8417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CC72-75F8-5F08-51E3-1B8EE27291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3C5FE5-75AB-AEE0-1A1C-51BB4B15C4E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A7BC0D5-F9A0-222C-EFCE-D71A306EFF84}"/>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ED984D8-99AC-7F12-C7C6-DA43C52A4DDB}"/>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194254A6-98B1-9517-3C1D-8C5995FF860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BD73B0AE-D359-5E01-B870-A496D9A10414}"/>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D2A34B3-9285-C820-8ADB-E8A968E95782}"/>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605F8DC7-8A8A-CFAC-5714-2B2D870296BF}"/>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83AB6553-8FC8-3C5C-94F7-3C48F47910C2}"/>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C05C0D1-0D6F-274B-02FE-2A393CB06172}"/>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3DC781E2-A79C-969C-D181-F3EA09C30309}"/>
              </a:ext>
            </a:extLst>
          </p:cNvPr>
          <p:cNvSpPr>
            <a:spLocks noGrp="1"/>
          </p:cNvSpPr>
          <p:nvPr>
            <p:ph type="body" sz="quarter" idx="21"/>
          </p:nvPr>
        </p:nvSpPr>
        <p:spPr/>
        <p:txBody>
          <a:bodyPr/>
          <a:lstStyle/>
          <a:p>
            <a:endParaRPr lang="en-US"/>
          </a:p>
        </p:txBody>
      </p:sp>
      <p:sp>
        <p:nvSpPr>
          <p:cNvPr id="13" name="Date Placeholder 12">
            <a:extLst>
              <a:ext uri="{FF2B5EF4-FFF2-40B4-BE49-F238E27FC236}">
                <a16:creationId xmlns:a16="http://schemas.microsoft.com/office/drawing/2014/main" id="{DD04877A-981C-C83E-B989-B74CEB2F035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4FD587FE-5201-7DFE-A9FE-2BF8F2C66161}"/>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0BA22C8-FDF8-4940-EC54-94DC0EB3544C}"/>
              </a:ext>
            </a:extLst>
          </p:cNvPr>
          <p:cNvSpPr>
            <a:spLocks noGrp="1"/>
          </p:cNvSpPr>
          <p:nvPr>
            <p:ph type="sldNum" sz="quarter" idx="12"/>
          </p:nvPr>
        </p:nvSpPr>
        <p:spPr/>
        <p:txBody>
          <a:bodyPr/>
          <a:lstStyle/>
          <a:p>
            <a:pPr rtl="0"/>
            <a:fld id="{294A09A9-5501-47C1-A89A-A340965A2BE2}" type="slidenum">
              <a:rPr lang="en-GB" noProof="0" smtClean="0"/>
              <a:t>48</a:t>
            </a:fld>
            <a:endParaRPr lang="en-GB" noProof="0"/>
          </a:p>
        </p:txBody>
      </p:sp>
    </p:spTree>
    <p:extLst>
      <p:ext uri="{BB962C8B-B14F-4D97-AF65-F5344CB8AC3E}">
        <p14:creationId xmlns:p14="http://schemas.microsoft.com/office/powerpoint/2010/main" val="3234718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584448" y="365125"/>
            <a:ext cx="8353426" cy="1325563"/>
          </a:xfrm>
        </p:spPr>
        <p:txBody>
          <a:bodyPr rtlCol="0">
            <a:normAutofit/>
          </a:bodyPr>
          <a:lstStyle/>
          <a:p>
            <a:pPr rtl="0"/>
            <a:r>
              <a:rPr lang="en-GB"/>
              <a:t>AREAS OF FOCUS</a:t>
            </a:r>
          </a:p>
        </p:txBody>
      </p:sp>
      <p:pic>
        <p:nvPicPr>
          <p:cNvPr id="89" name="Picture Placeholder 88" descr="photo or bright orange anemone">
            <a:extLst>
              <a:ext uri="{FF2B5EF4-FFF2-40B4-BE49-F238E27FC236}">
                <a16:creationId xmlns:a16="http://schemas.microsoft.com/office/drawing/2014/main" id="{6F8E1FF5-0E2A-43EE-B3E2-CC746761BA7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44952" cy="6858000"/>
          </a:xfr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84448" y="1681163"/>
            <a:ext cx="3483864" cy="823912"/>
          </a:xfrm>
        </p:spPr>
        <p:txBody>
          <a:bodyPr rtlCol="0">
            <a:normAutofit/>
          </a:bodyPr>
          <a:lstStyle/>
          <a:p>
            <a:pPr rtl="0"/>
            <a:r>
              <a:rPr lang="en-GB"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3584448" y="2505075"/>
            <a:ext cx="3483864" cy="3474720"/>
          </a:xfrm>
        </p:spPr>
        <p:txBody>
          <a:bodyPr vert="horz" lIns="91440" tIns="45720" rIns="91440" bIns="45720" rtlCol="0" anchor="t">
            <a:normAutofit/>
          </a:bodyPr>
          <a:lstStyle/>
          <a:p>
            <a:pPr rtl="0"/>
            <a:r>
              <a:rPr lang="en-GB" dirty="0"/>
              <a:t>Develop winning strategies to keep ahead of the competition</a:t>
            </a:r>
          </a:p>
          <a:p>
            <a:pPr rtl="0"/>
            <a:r>
              <a:rPr lang="en-GB" dirty="0"/>
              <a:t>Capitalize on low hanging fruit to identify a ballpark value</a:t>
            </a:r>
          </a:p>
          <a:p>
            <a:pPr rtl="0"/>
            <a:r>
              <a:rPr lang="en-GB" dirty="0"/>
              <a:t>Visualise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43800" y="1681163"/>
            <a:ext cx="3483864" cy="823912"/>
          </a:xfrm>
        </p:spPr>
        <p:txBody>
          <a:bodyPr rtlCol="0">
            <a:normAutofit/>
          </a:bodyPr>
          <a:lstStyle/>
          <a:p>
            <a:pPr rtl="0"/>
            <a:r>
              <a:rPr lang="en-GB" dirty="0"/>
              <a:t>CLOUD 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43800" y="2505075"/>
            <a:ext cx="3483864" cy="3474720"/>
          </a:xfrm>
        </p:spPr>
        <p:txBody>
          <a:bodyPr vert="horz" lIns="91440" tIns="45720" rIns="91440" bIns="45720" rtlCol="0" anchor="t">
            <a:normAutofit/>
          </a:bodyPr>
          <a:lstStyle/>
          <a:p>
            <a:pPr rtl="0"/>
            <a:r>
              <a:rPr lang="en-GB" dirty="0"/>
              <a:t>Iterative approaches to corporate strategy</a:t>
            </a:r>
          </a:p>
          <a:p>
            <a:pPr rtl="0"/>
            <a:r>
              <a:rPr lang="en-GB" dirty="0"/>
              <a:t>Establish a management framework from the inside</a:t>
            </a:r>
          </a:p>
        </p:txBody>
      </p:sp>
      <p:sp>
        <p:nvSpPr>
          <p:cNvPr id="28" name="Date Placeholder 27">
            <a:extLst>
              <a:ext uri="{FF2B5EF4-FFF2-40B4-BE49-F238E27FC236}">
                <a16:creationId xmlns:a16="http://schemas.microsoft.com/office/drawing/2014/main" id="{866D3255-1080-49E5-A8E5-588252691FD5}"/>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29" name="Footer Placeholder 28">
            <a:extLst>
              <a:ext uri="{FF2B5EF4-FFF2-40B4-BE49-F238E27FC236}">
                <a16:creationId xmlns:a16="http://schemas.microsoft.com/office/drawing/2014/main" id="{3F372074-FF6E-4CF6-B5D6-46397F45C261}"/>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0" name="Slide Number Placeholder 29">
            <a:extLst>
              <a:ext uri="{FF2B5EF4-FFF2-40B4-BE49-F238E27FC236}">
                <a16:creationId xmlns:a16="http://schemas.microsoft.com/office/drawing/2014/main" id="{38F0BCD9-5A74-4615-9BC9-3C02A0D5A8D6}"/>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49</a:t>
            </a:fld>
            <a:endParaRPr lang="en-GB"/>
          </a:p>
        </p:txBody>
      </p:sp>
    </p:spTree>
    <p:extLst>
      <p:ext uri="{BB962C8B-B14F-4D97-AF65-F5344CB8AC3E}">
        <p14:creationId xmlns:p14="http://schemas.microsoft.com/office/powerpoint/2010/main" val="1361100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Melting of ICE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a:t>
            </a:fld>
            <a:endParaRPr lang="en-GB" noProof="0"/>
          </a:p>
        </p:txBody>
      </p:sp>
      <p:pic>
        <p:nvPicPr>
          <p:cNvPr id="10242" name="Picture 2">
            <a:extLst>
              <a:ext uri="{FF2B5EF4-FFF2-40B4-BE49-F238E27FC236}">
                <a16:creationId xmlns:a16="http://schemas.microsoft.com/office/drawing/2014/main" id="{D1DE362B-AFA4-3487-7348-0C2782E55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471" y="1528888"/>
            <a:ext cx="7793086" cy="44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50</a:t>
            </a:fld>
            <a:endParaRPr lang="en-GB" noProof="0"/>
          </a:p>
        </p:txBody>
      </p:sp>
    </p:spTree>
    <p:extLst>
      <p:ext uri="{BB962C8B-B14F-4D97-AF65-F5344CB8AC3E}">
        <p14:creationId xmlns:p14="http://schemas.microsoft.com/office/powerpoint/2010/main" val="564906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748272" y="401416"/>
            <a:ext cx="4572000" cy="1325563"/>
          </a:xfrm>
        </p:spPr>
        <p:txBody>
          <a:bodyPr rtlCol="0" anchor="b"/>
          <a:lstStyle/>
          <a:p>
            <a:pPr rtl="0"/>
            <a:r>
              <a:rPr lang="en-GB"/>
              <a:t>SUMMARY </a:t>
            </a:r>
          </a:p>
        </p:txBody>
      </p:sp>
      <p:pic>
        <p:nvPicPr>
          <p:cNvPr id="8" name="Picture Placeholder 7" descr="photo of blue and yellow coral&#10;">
            <a:extLst>
              <a:ext uri="{FF2B5EF4-FFF2-40B4-BE49-F238E27FC236}">
                <a16:creationId xmlns:a16="http://schemas.microsoft.com/office/drawing/2014/main" id="{7E4E530D-5C66-4115-949E-45737E68F14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0"/>
            <a:ext cx="4059936" cy="6858000"/>
          </a:xfrm>
        </p:spPr>
      </p:pic>
      <p:pic>
        <p:nvPicPr>
          <p:cNvPr id="10" name="Picture Placeholder 9" descr="photo of a clown fish in an anemone&#10;">
            <a:extLst>
              <a:ext uri="{FF2B5EF4-FFF2-40B4-BE49-F238E27FC236}">
                <a16:creationId xmlns:a16="http://schemas.microsoft.com/office/drawing/2014/main" id="{2D97A15A-39A2-41E9-B6D0-6D666F881AB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2048256" y="1412748"/>
            <a:ext cx="4041648" cy="4032504"/>
          </a:xfrm>
        </p:spPr>
      </p:pic>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0"/>
          </p:nvPr>
        </p:nvSpPr>
        <p:spPr>
          <a:xfrm>
            <a:off x="6748272" y="2084832"/>
            <a:ext cx="4572000" cy="4134993"/>
          </a:xfrm>
        </p:spPr>
        <p:txBody>
          <a:bodyPr vert="horz" lIns="91440" tIns="45720" rIns="91440" bIns="45720" rtlCol="0" anchor="t">
            <a:normAutofit/>
          </a:bodyPr>
          <a:lstStyle/>
          <a:p>
            <a:pPr rtl="0"/>
            <a:r>
              <a:rPr lang="en-GB"/>
              <a:t>At Contoso, we believe in giving 110%. By using our next-generation data architecture, we help organisations virtually manage agile workflows. We thrive because of our market knowledge and great team behind our product. As our CEO says, "Efficiencies will come from proactively transforming how we do business."</a:t>
            </a:r>
          </a:p>
          <a:p>
            <a:pPr rtl="0"/>
            <a:endParaRPr lang="en-GB"/>
          </a:p>
        </p:txBody>
      </p:sp>
      <p:sp>
        <p:nvSpPr>
          <p:cNvPr id="26" name="Date Placeholder 25">
            <a:extLst>
              <a:ext uri="{FF2B5EF4-FFF2-40B4-BE49-F238E27FC236}">
                <a16:creationId xmlns:a16="http://schemas.microsoft.com/office/drawing/2014/main" id="{F9C20C10-9D7D-4177-9698-268E4571E974}"/>
              </a:ext>
            </a:extLst>
          </p:cNvPr>
          <p:cNvSpPr>
            <a:spLocks noGrp="1"/>
          </p:cNvSpPr>
          <p:nvPr>
            <p:ph type="dt" sz="half" idx="14"/>
          </p:nvPr>
        </p:nvSpPr>
        <p:spPr>
          <a:xfrm>
            <a:off x="838200" y="6356350"/>
            <a:ext cx="2743200" cy="365125"/>
          </a:xfrm>
        </p:spPr>
        <p:txBody>
          <a:bodyPr rtlCol="0"/>
          <a:lstStyle/>
          <a:p>
            <a:pPr rtl="0"/>
            <a:r>
              <a:rPr lang="en-GB"/>
              <a:t>20XX</a:t>
            </a:r>
          </a:p>
        </p:txBody>
      </p:sp>
      <p:sp>
        <p:nvSpPr>
          <p:cNvPr id="27" name="Footer Placeholder 26">
            <a:extLst>
              <a:ext uri="{FF2B5EF4-FFF2-40B4-BE49-F238E27FC236}">
                <a16:creationId xmlns:a16="http://schemas.microsoft.com/office/drawing/2014/main" id="{510E79F6-2C38-4C73-80F0-2D9BC5DBE772}"/>
              </a:ext>
            </a:extLst>
          </p:cNvPr>
          <p:cNvSpPr>
            <a:spLocks noGrp="1"/>
          </p:cNvSpPr>
          <p:nvPr>
            <p:ph type="ftr" sz="quarter" idx="15"/>
          </p:nvPr>
        </p:nvSpPr>
        <p:spPr>
          <a:xfrm>
            <a:off x="4038600" y="6356350"/>
            <a:ext cx="4114800" cy="365125"/>
          </a:xfrm>
        </p:spPr>
        <p:txBody>
          <a:bodyPr rtlCol="0"/>
          <a:lstStyle/>
          <a:p>
            <a:pPr rtl="0"/>
            <a:r>
              <a:rPr lang="en-GB"/>
              <a:t>Presentation title</a:t>
            </a:r>
          </a:p>
        </p:txBody>
      </p:sp>
      <p:sp>
        <p:nvSpPr>
          <p:cNvPr id="28" name="Slide Number Placeholder 27">
            <a:extLst>
              <a:ext uri="{FF2B5EF4-FFF2-40B4-BE49-F238E27FC236}">
                <a16:creationId xmlns:a16="http://schemas.microsoft.com/office/drawing/2014/main" id="{68B7A5A4-3AD8-472D-A4E3-F536ED1A968F}"/>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51</a:t>
            </a:fld>
            <a:endParaRPr lang="en-GB"/>
          </a:p>
        </p:txBody>
      </p:sp>
    </p:spTree>
    <p:extLst>
      <p:ext uri="{BB962C8B-B14F-4D97-AF65-F5344CB8AC3E}">
        <p14:creationId xmlns:p14="http://schemas.microsoft.com/office/powerpoint/2010/main" val="327149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b="0" i="0" dirty="0">
                <a:solidFill>
                  <a:srgbClr val="222222"/>
                </a:solidFill>
                <a:effectLst/>
                <a:latin typeface="Arial" panose="020B0604020202020204" pitchFamily="34" charset="0"/>
              </a:rPr>
              <a:t>Modelling ice-sheets movement</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6</a:t>
            </a:fld>
            <a:endParaRPr lang="en-GB" noProof="0"/>
          </a:p>
        </p:txBody>
      </p:sp>
      <p:sp>
        <p:nvSpPr>
          <p:cNvPr id="14" name="Content Placeholder 3">
            <a:extLst>
              <a:ext uri="{FF2B5EF4-FFF2-40B4-BE49-F238E27FC236}">
                <a16:creationId xmlns:a16="http://schemas.microsoft.com/office/drawing/2014/main" id="{4723DD13-0EBB-B7A0-EEFA-AF1684EEB29E}"/>
              </a:ext>
            </a:extLst>
          </p:cNvPr>
          <p:cNvSpPr txBox="1">
            <a:spLocks/>
          </p:cNvSpPr>
          <p:nvPr/>
        </p:nvSpPr>
        <p:spPr>
          <a:xfrm>
            <a:off x="646376" y="1681163"/>
            <a:ext cx="10521296"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Goal: predict the velocities at any spatial location in the future.</a:t>
            </a:r>
          </a:p>
          <a:p>
            <a:r>
              <a:rPr lang="en-GB" sz="2400" dirty="0"/>
              <a:t>Goal 2: shape of the ice sheet changing. </a:t>
            </a:r>
          </a:p>
          <a:p>
            <a:pPr marL="0" indent="0">
              <a:buNone/>
            </a:pPr>
            <a:endParaRPr lang="en-GB" sz="2400" dirty="0"/>
          </a:p>
          <a:p>
            <a:r>
              <a:rPr lang="en-GB" sz="2400" dirty="0"/>
              <a:t>Coupled mass change and velocity change. Loss and addition of mass. </a:t>
            </a:r>
          </a:p>
          <a:p>
            <a:r>
              <a:rPr lang="en-GB" sz="2400" dirty="0"/>
              <a:t>model as a fluid moving through time subject to external forces (basal drag, snowfall, gravity…).</a:t>
            </a:r>
          </a:p>
          <a:p>
            <a:endParaRPr lang="en-GB" sz="2400" dirty="0"/>
          </a:p>
          <a:p>
            <a:r>
              <a:rPr lang="en-GB" sz="2400" dirty="0"/>
              <a:t>Technically: Stokes flow (PDE)  </a:t>
            </a:r>
          </a:p>
        </p:txBody>
      </p:sp>
    </p:spTree>
    <p:extLst>
      <p:ext uri="{BB962C8B-B14F-4D97-AF65-F5344CB8AC3E}">
        <p14:creationId xmlns:p14="http://schemas.microsoft.com/office/powerpoint/2010/main" val="148406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B406-074D-D863-DDA2-500C92DA5650}"/>
              </a:ext>
            </a:extLst>
          </p:cNvPr>
          <p:cNvSpPr>
            <a:spLocks noGrp="1"/>
          </p:cNvSpPr>
          <p:nvPr>
            <p:ph type="title"/>
          </p:nvPr>
        </p:nvSpPr>
        <p:spPr/>
        <p:txBody>
          <a:bodyPr/>
          <a:lstStyle/>
          <a:p>
            <a:r>
              <a:rPr lang="en-US" dirty="0"/>
              <a:t>Ice-sheet 101: MASS BALANCE</a:t>
            </a:r>
          </a:p>
        </p:txBody>
      </p:sp>
      <p:sp>
        <p:nvSpPr>
          <p:cNvPr id="13" name="Date Placeholder 12">
            <a:extLst>
              <a:ext uri="{FF2B5EF4-FFF2-40B4-BE49-F238E27FC236}">
                <a16:creationId xmlns:a16="http://schemas.microsoft.com/office/drawing/2014/main" id="{FB4CE524-32C2-38B6-93D4-9804AC513605}"/>
              </a:ext>
            </a:extLst>
          </p:cNvPr>
          <p:cNvSpPr>
            <a:spLocks noGrp="1"/>
          </p:cNvSpPr>
          <p:nvPr>
            <p:ph type="dt" sz="half" idx="10"/>
          </p:nvPr>
        </p:nvSpPr>
        <p:spPr/>
        <p:txBody>
          <a:bodyPr/>
          <a:lstStyle/>
          <a:p>
            <a:pPr rtl="0"/>
            <a:r>
              <a:rPr lang="en-GB" noProof="0" dirty="0"/>
              <a:t>20XX</a:t>
            </a:r>
          </a:p>
        </p:txBody>
      </p:sp>
      <p:sp>
        <p:nvSpPr>
          <p:cNvPr id="14" name="Footer Placeholder 13">
            <a:extLst>
              <a:ext uri="{FF2B5EF4-FFF2-40B4-BE49-F238E27FC236}">
                <a16:creationId xmlns:a16="http://schemas.microsoft.com/office/drawing/2014/main" id="{AE22C0CD-E989-67E4-CBEB-78C25196D713}"/>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742E119-17A7-DC25-16DE-2F3917C9B5C2}"/>
              </a:ext>
            </a:extLst>
          </p:cNvPr>
          <p:cNvSpPr>
            <a:spLocks noGrp="1"/>
          </p:cNvSpPr>
          <p:nvPr>
            <p:ph type="sldNum" sz="quarter" idx="12"/>
          </p:nvPr>
        </p:nvSpPr>
        <p:spPr/>
        <p:txBody>
          <a:bodyPr/>
          <a:lstStyle/>
          <a:p>
            <a:pPr rtl="0"/>
            <a:fld id="{294A09A9-5501-47C1-A89A-A340965A2BE2}" type="slidenum">
              <a:rPr lang="en-GB" noProof="0" smtClean="0"/>
              <a:t>7</a:t>
            </a:fld>
            <a:endParaRPr lang="en-GB" noProof="0"/>
          </a:p>
        </p:txBody>
      </p:sp>
      <p:sp>
        <p:nvSpPr>
          <p:cNvPr id="16" name="TextBox 15">
            <a:extLst>
              <a:ext uri="{FF2B5EF4-FFF2-40B4-BE49-F238E27FC236}">
                <a16:creationId xmlns:a16="http://schemas.microsoft.com/office/drawing/2014/main" id="{DD9CBF29-A3B0-EE5C-30EE-552C3639E3B3}"/>
              </a:ext>
            </a:extLst>
          </p:cNvPr>
          <p:cNvSpPr txBox="1"/>
          <p:nvPr/>
        </p:nvSpPr>
        <p:spPr>
          <a:xfrm>
            <a:off x="838200" y="3429000"/>
            <a:ext cx="10515600" cy="369332"/>
          </a:xfrm>
          <a:prstGeom prst="rect">
            <a:avLst/>
          </a:prstGeom>
          <a:solidFill>
            <a:schemeClr val="bg1"/>
          </a:solidFill>
        </p:spPr>
        <p:txBody>
          <a:bodyPr wrap="square" rtlCol="0">
            <a:spAutoFit/>
          </a:bodyPr>
          <a:lstStyle/>
          <a:p>
            <a:endParaRPr lang="en-US" dirty="0"/>
          </a:p>
        </p:txBody>
      </p:sp>
      <p:pic>
        <p:nvPicPr>
          <p:cNvPr id="2050" name="Picture 2">
            <a:extLst>
              <a:ext uri="{FF2B5EF4-FFF2-40B4-BE49-F238E27FC236}">
                <a16:creationId xmlns:a16="http://schemas.microsoft.com/office/drawing/2014/main" id="{A751B7D2-633F-A57C-DBBF-9AE9A1A0A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00" y="1779645"/>
            <a:ext cx="6680200" cy="4724400"/>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DFCD48-54B9-DBAE-0766-F174DA4775C2}"/>
              </a:ext>
            </a:extLst>
          </p:cNvPr>
          <p:cNvSpPr txBox="1"/>
          <p:nvPr/>
        </p:nvSpPr>
        <p:spPr>
          <a:xfrm>
            <a:off x="6730584" y="1019331"/>
            <a:ext cx="184731" cy="369332"/>
          </a:xfrm>
          <a:prstGeom prst="rect">
            <a:avLst/>
          </a:prstGeom>
          <a:noFill/>
        </p:spPr>
        <p:txBody>
          <a:bodyPr wrap="none" rtlCol="0">
            <a:spAutoFit/>
          </a:bodyPr>
          <a:lstStyle/>
          <a:p>
            <a:endParaRPr lang="en-US" dirty="0"/>
          </a:p>
        </p:txBody>
      </p:sp>
      <p:sp>
        <p:nvSpPr>
          <p:cNvPr id="22" name="Content Placeholder 3">
            <a:extLst>
              <a:ext uri="{FF2B5EF4-FFF2-40B4-BE49-F238E27FC236}">
                <a16:creationId xmlns:a16="http://schemas.microsoft.com/office/drawing/2014/main" id="{9EBB64BE-4436-0DE4-805C-ED8826B4C39D}"/>
              </a:ext>
            </a:extLst>
          </p:cNvPr>
          <p:cNvSpPr txBox="1">
            <a:spLocks/>
          </p:cNvSpPr>
          <p:nvPr/>
        </p:nvSpPr>
        <p:spPr>
          <a:xfrm>
            <a:off x="377952" y="1562215"/>
            <a:ext cx="6068304"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Accumulation of snow </a:t>
            </a:r>
          </a:p>
          <a:p>
            <a:pPr marL="0" indent="0">
              <a:buNone/>
            </a:pPr>
            <a:endParaRPr lang="en-GB" sz="2400" dirty="0"/>
          </a:p>
          <a:p>
            <a:r>
              <a:rPr lang="en-GB" sz="2400" dirty="0"/>
              <a:t>Melting </a:t>
            </a:r>
          </a:p>
          <a:p>
            <a:endParaRPr lang="en-GB" sz="2400" dirty="0"/>
          </a:p>
          <a:p>
            <a:r>
              <a:rPr lang="en-GB" sz="2400" dirty="0"/>
              <a:t>Not an external force</a:t>
            </a:r>
          </a:p>
          <a:p>
            <a:r>
              <a:rPr lang="en-GB" sz="2400" dirty="0"/>
              <a:t>Separate things between mass</a:t>
            </a:r>
            <a:br>
              <a:rPr lang="en-GB" sz="2400" dirty="0"/>
            </a:br>
            <a:r>
              <a:rPr lang="en-GB" sz="2400" dirty="0"/>
              <a:t>and forces. </a:t>
            </a:r>
          </a:p>
          <a:p>
            <a:r>
              <a:rPr lang="en-GB" sz="2400" dirty="0"/>
              <a:t>Separate slide about balance of momentum</a:t>
            </a:r>
          </a:p>
          <a:p>
            <a:r>
              <a:rPr lang="en-GB" sz="2400" dirty="0"/>
              <a:t>Slide about mass balance </a:t>
            </a:r>
          </a:p>
          <a:p>
            <a:endParaRPr lang="en-GB" sz="2400" dirty="0"/>
          </a:p>
          <a:p>
            <a:pPr marL="0" indent="0">
              <a:buNone/>
            </a:pPr>
            <a:endParaRPr lang="en-GB" sz="2400" dirty="0"/>
          </a:p>
        </p:txBody>
      </p:sp>
    </p:spTree>
    <p:extLst>
      <p:ext uri="{BB962C8B-B14F-4D97-AF65-F5344CB8AC3E}">
        <p14:creationId xmlns:p14="http://schemas.microsoft.com/office/powerpoint/2010/main" val="110372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F782-44C3-BB34-5C90-D3B85D35BEED}"/>
              </a:ext>
            </a:extLst>
          </p:cNvPr>
          <p:cNvSpPr>
            <a:spLocks noGrp="1"/>
          </p:cNvSpPr>
          <p:nvPr>
            <p:ph type="title"/>
          </p:nvPr>
        </p:nvSpPr>
        <p:spPr>
          <a:xfrm>
            <a:off x="546101" y="273125"/>
            <a:ext cx="10972800" cy="1325563"/>
          </a:xfrm>
        </p:spPr>
        <p:txBody>
          <a:bodyPr/>
          <a:lstStyle/>
          <a:p>
            <a:r>
              <a:rPr lang="en-US" dirty="0"/>
              <a:t>Ice-sheet 101: motion</a:t>
            </a:r>
          </a:p>
        </p:txBody>
      </p:sp>
      <p:sp>
        <p:nvSpPr>
          <p:cNvPr id="13" name="Date Placeholder 12">
            <a:extLst>
              <a:ext uri="{FF2B5EF4-FFF2-40B4-BE49-F238E27FC236}">
                <a16:creationId xmlns:a16="http://schemas.microsoft.com/office/drawing/2014/main" id="{A0CA255F-103F-49C4-86AC-B0D403F2DC9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F4C5504E-0053-6D1F-30E0-A9D38EDB9404}"/>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35CF3CF4-B7DF-EA66-BA34-A6C5F9533887}"/>
              </a:ext>
            </a:extLst>
          </p:cNvPr>
          <p:cNvSpPr>
            <a:spLocks noGrp="1"/>
          </p:cNvSpPr>
          <p:nvPr>
            <p:ph type="sldNum" sz="quarter" idx="12"/>
          </p:nvPr>
        </p:nvSpPr>
        <p:spPr/>
        <p:txBody>
          <a:bodyPr/>
          <a:lstStyle/>
          <a:p>
            <a:pPr rtl="0"/>
            <a:fld id="{294A09A9-5501-47C1-A89A-A340965A2BE2}" type="slidenum">
              <a:rPr lang="en-GB" noProof="0" smtClean="0"/>
              <a:t>8</a:t>
            </a:fld>
            <a:endParaRPr lang="en-GB" noProof="0"/>
          </a:p>
        </p:txBody>
      </p:sp>
      <p:sp>
        <p:nvSpPr>
          <p:cNvPr id="19" name="TextBox 18">
            <a:extLst>
              <a:ext uri="{FF2B5EF4-FFF2-40B4-BE49-F238E27FC236}">
                <a16:creationId xmlns:a16="http://schemas.microsoft.com/office/drawing/2014/main" id="{E7E891B2-92D0-5F32-ED05-331C8C7736D4}"/>
              </a:ext>
            </a:extLst>
          </p:cNvPr>
          <p:cNvSpPr txBox="1"/>
          <p:nvPr/>
        </p:nvSpPr>
        <p:spPr>
          <a:xfrm>
            <a:off x="711201" y="3429000"/>
            <a:ext cx="10642600" cy="369332"/>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B7C5E9E0-1C31-FF1E-92B9-2D004ED64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11" y="1360977"/>
            <a:ext cx="6308858" cy="427116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3">
            <a:extLst>
              <a:ext uri="{FF2B5EF4-FFF2-40B4-BE49-F238E27FC236}">
                <a16:creationId xmlns:a16="http://schemas.microsoft.com/office/drawing/2014/main" id="{FF0B245A-608B-CC19-CB96-952FB0AB237F}"/>
              </a:ext>
            </a:extLst>
          </p:cNvPr>
          <p:cNvSpPr txBox="1">
            <a:spLocks/>
          </p:cNvSpPr>
          <p:nvPr/>
        </p:nvSpPr>
        <p:spPr>
          <a:xfrm>
            <a:off x="547248" y="1794507"/>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Movements follow stokes equation</a:t>
            </a:r>
          </a:p>
          <a:p>
            <a:pPr marL="0" indent="0">
              <a:buNone/>
            </a:pPr>
            <a:endParaRPr lang="en-GB" sz="2400" dirty="0"/>
          </a:p>
          <a:p>
            <a:r>
              <a:rPr lang="en-GB" sz="2400" dirty="0"/>
              <a:t>Incorporate accumulation</a:t>
            </a:r>
          </a:p>
          <a:p>
            <a:pPr marL="0" indent="0">
              <a:buNone/>
            </a:pPr>
            <a:endParaRPr lang="en-GB" sz="2400" dirty="0"/>
          </a:p>
          <a:p>
            <a:r>
              <a:rPr lang="en-GB" sz="2400" dirty="0"/>
              <a:t>Bedrock (basal drag)</a:t>
            </a:r>
          </a:p>
        </p:txBody>
      </p:sp>
    </p:spTree>
    <p:extLst>
      <p:ext uri="{BB962C8B-B14F-4D97-AF65-F5344CB8AC3E}">
        <p14:creationId xmlns:p14="http://schemas.microsoft.com/office/powerpoint/2010/main" val="88660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Ice-sheet 101: full stokes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9</a:t>
            </a:fld>
            <a:endParaRPr lang="en-GB" noProof="0"/>
          </a:p>
        </p:txBody>
      </p:sp>
      <p:pic>
        <p:nvPicPr>
          <p:cNvPr id="4" name="Picture 3" descr="Chart, polygon&#10;&#10;Description automatically generated">
            <a:extLst>
              <a:ext uri="{FF2B5EF4-FFF2-40B4-BE49-F238E27FC236}">
                <a16:creationId xmlns:a16="http://schemas.microsoft.com/office/drawing/2014/main" id="{000F958E-2087-AB83-8447-C36C9B823170}"/>
              </a:ext>
            </a:extLst>
          </p:cNvPr>
          <p:cNvPicPr>
            <a:picLocks noChangeAspect="1"/>
          </p:cNvPicPr>
          <p:nvPr/>
        </p:nvPicPr>
        <p:blipFill rotWithShape="1">
          <a:blip r:embed="rId2">
            <a:alphaModFix/>
          </a:blip>
          <a:srcRect l="1982" t="3464" r="2954" b="52154"/>
          <a:stretch/>
        </p:blipFill>
        <p:spPr>
          <a:xfrm>
            <a:off x="5844695" y="1774591"/>
            <a:ext cx="6310214" cy="3775777"/>
          </a:xfrm>
          <a:prstGeom prst="rect">
            <a:avLst/>
          </a:prstGeom>
        </p:spPr>
      </p:pic>
      <p:pic>
        <p:nvPicPr>
          <p:cNvPr id="6" name="Picture 5" descr="Chart, polygon&#10;&#10;Description automatically generated">
            <a:extLst>
              <a:ext uri="{FF2B5EF4-FFF2-40B4-BE49-F238E27FC236}">
                <a16:creationId xmlns:a16="http://schemas.microsoft.com/office/drawing/2014/main" id="{3D894186-BB54-3F2D-2A31-EEB5142DF45A}"/>
              </a:ext>
            </a:extLst>
          </p:cNvPr>
          <p:cNvPicPr>
            <a:picLocks noChangeAspect="1"/>
          </p:cNvPicPr>
          <p:nvPr/>
        </p:nvPicPr>
        <p:blipFill rotWithShape="1">
          <a:blip r:embed="rId2"/>
          <a:srcRect l="2457" t="51866" r="12658" b="2662"/>
          <a:stretch/>
        </p:blipFill>
        <p:spPr>
          <a:xfrm>
            <a:off x="316592" y="1681163"/>
            <a:ext cx="5403665" cy="3910168"/>
          </a:xfrm>
          <a:prstGeom prst="rect">
            <a:avLst/>
          </a:prstGeom>
        </p:spPr>
      </p:pic>
    </p:spTree>
    <p:extLst>
      <p:ext uri="{BB962C8B-B14F-4D97-AF65-F5344CB8AC3E}">
        <p14:creationId xmlns:p14="http://schemas.microsoft.com/office/powerpoint/2010/main" val="1202709213"/>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00001_TF89715846_Win32" id="{177740AA-476E-4963-B76B-69792FD13AB1}" vid="{F281BEA1-F399-41FF-8B72-A0A01987F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2B45E2D-EE5B-40BD-B8EB-1CD549F414A7}">
  <ds:schemaRefs>
    <ds:schemaRef ds:uri="http://schemas.microsoft.com/sharepoint/v3/contenttype/forms"/>
  </ds:schemaRefs>
</ds:datastoreItem>
</file>

<file path=customXml/itemProps3.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10054</TotalTime>
  <Words>1632</Words>
  <Application>Microsoft Macintosh PowerPoint</Application>
  <PresentationFormat>Widescreen</PresentationFormat>
  <Paragraphs>456</Paragraphs>
  <Slides>51</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AvenirNext LT Pro Medium</vt:lpstr>
      <vt:lpstr>Google Sans</vt:lpstr>
      <vt:lpstr>Arial</vt:lpstr>
      <vt:lpstr>Avenir Next LT Pro Light</vt:lpstr>
      <vt:lpstr>Calibri</vt:lpstr>
      <vt:lpstr>Century Gothic</vt:lpstr>
      <vt:lpstr>Office Theme</vt:lpstr>
      <vt:lpstr>Multi-fidelity experimental design  for ice-sheet models</vt:lpstr>
      <vt:lpstr>AGENDA</vt:lpstr>
      <vt:lpstr>WHAT ARE Ice-sheet models?</vt:lpstr>
      <vt:lpstr>WHY ARE THEY USEFUL?</vt:lpstr>
      <vt:lpstr>Melting of ICE</vt:lpstr>
      <vt:lpstr>Modelling ice-sheets movement</vt:lpstr>
      <vt:lpstr>Ice-sheet 101: MASS BALANCE</vt:lpstr>
      <vt:lpstr>Ice-sheet 101: motion</vt:lpstr>
      <vt:lpstr>Ice-sheet 101: full stokes</vt:lpstr>
      <vt:lpstr>GoaL: predict Sea level increase</vt:lpstr>
      <vt:lpstr>Computational constraints</vt:lpstr>
      <vt:lpstr>Computational optimization</vt:lpstr>
      <vt:lpstr>Resolution optimization: Ice-sheet</vt:lpstr>
      <vt:lpstr>RESOLUTION DEPENDENCY</vt:lpstr>
      <vt:lpstr>ML agenda</vt:lpstr>
      <vt:lpstr>TOY EXPERIMENT</vt:lpstr>
      <vt:lpstr>Multi-fidelity experimental design</vt:lpstr>
      <vt:lpstr>Experimental design</vt:lpstr>
      <vt:lpstr>Model-based ED</vt:lpstr>
      <vt:lpstr>Multi-fidelity along comp axis</vt:lpstr>
      <vt:lpstr>How to assign value to a resolution ?WHAT IS THE UNDERLYING MODEL?</vt:lpstr>
      <vt:lpstr>GP model? </vt:lpstr>
      <vt:lpstr>Utility of MFED</vt:lpstr>
      <vt:lpstr>Maximize utility to choose a point?</vt:lpstr>
      <vt:lpstr>KNAPSACK PROBLEM</vt:lpstr>
      <vt:lpstr>GREEDY APPROXIMATION</vt:lpstr>
      <vt:lpstr>Set maximization &amp; Sub-modularity</vt:lpstr>
      <vt:lpstr>Weighted utility MFED</vt:lpstr>
      <vt:lpstr>Some application on ice-sheet data</vt:lpstr>
      <vt:lpstr>Analysis of how well it performs</vt:lpstr>
      <vt:lpstr>Regret of stochastic greedy strategy</vt:lpstr>
      <vt:lpstr>Experiments</vt:lpstr>
      <vt:lpstr>PowerPoint Presentation</vt:lpstr>
      <vt:lpstr>A few directions </vt:lpstr>
      <vt:lpstr>Interesting applications </vt:lpstr>
      <vt:lpstr>Myopic behavior</vt:lpstr>
      <vt:lpstr>Optimism in the face of uncertainty</vt:lpstr>
      <vt:lpstr>OUR TEAM </vt:lpstr>
      <vt:lpstr>THANK YOU Reference </vt:lpstr>
      <vt:lpstr>Reference</vt:lpstr>
      <vt:lpstr>References </vt:lpstr>
      <vt:lpstr>INTRODUCTION</vt:lpstr>
      <vt:lpstr>Business opportunities are like buses. There's always another one coming.</vt:lpstr>
      <vt:lpstr>PRIMARY GROWTH</vt:lpstr>
      <vt:lpstr>QUARTERLY PERFORMANCE</vt:lpstr>
      <vt:lpstr>Areas of growth</vt:lpstr>
      <vt:lpstr>OUR TEAM</vt:lpstr>
      <vt:lpstr>PowerPoint Presentation</vt:lpstr>
      <vt:lpstr>AREAS OF FOCUS</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Multi-fidelity experimental design  for ice-sheet models</dc:title>
  <dc:creator>Pierre Thodoroff</dc:creator>
  <cp:lastModifiedBy>Pierre Thodoroff</cp:lastModifiedBy>
  <cp:revision>4</cp:revision>
  <dcterms:created xsi:type="dcterms:W3CDTF">2022-11-07T15:13:04Z</dcterms:created>
  <dcterms:modified xsi:type="dcterms:W3CDTF">2022-11-14T17:07:42Z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